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7" r:id="rId3"/>
    <p:sldId id="256" r:id="rId4"/>
    <p:sldId id="261" r:id="rId5"/>
    <p:sldId id="271" r:id="rId6"/>
    <p:sldId id="262" r:id="rId7"/>
    <p:sldId id="272" r:id="rId8"/>
    <p:sldId id="263" r:id="rId9"/>
    <p:sldId id="258" r:id="rId10"/>
    <p:sldId id="259" r:id="rId11"/>
    <p:sldId id="260" r:id="rId12"/>
    <p:sldId id="264" r:id="rId13"/>
    <p:sldId id="266" r:id="rId14"/>
    <p:sldId id="268" r:id="rId15"/>
    <p:sldId id="269" r:id="rId16"/>
    <p:sldId id="270" r:id="rId17"/>
    <p:sldId id="273" r:id="rId18"/>
    <p:sldId id="26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610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-317" y="-8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00546-FAF4-4287-9555-84EE6DF413D3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9243E-3637-4A59-90A4-88389C2C4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92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5A0C0-B13E-401B-A1A0-136058D64A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178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5A0C0-B13E-401B-A1A0-136058D64A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75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02B7-6F53-411C-B1D8-6B2F2C5C0AD8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52C-9D77-4453-BD31-F7E460117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15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02B7-6F53-411C-B1D8-6B2F2C5C0AD8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52C-9D77-4453-BD31-F7E460117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422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02B7-6F53-411C-B1D8-6B2F2C5C0AD8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52C-9D77-4453-BD31-F7E460117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181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5DF6-E7E1-4DF7-9B49-EF789892F441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9673-28C3-418E-8FB6-6D531D0137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5737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5DF6-E7E1-4DF7-9B49-EF789892F441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9673-28C3-418E-8FB6-6D531D0137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3537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5DF6-E7E1-4DF7-9B49-EF789892F441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9673-28C3-418E-8FB6-6D531D0137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68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5DF6-E7E1-4DF7-9B49-EF789892F441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9673-28C3-418E-8FB6-6D531D0137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134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5DF6-E7E1-4DF7-9B49-EF789892F441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9673-28C3-418E-8FB6-6D531D0137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4950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5DF6-E7E1-4DF7-9B49-EF789892F441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9673-28C3-418E-8FB6-6D531D0137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0452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5DF6-E7E1-4DF7-9B49-EF789892F441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9673-28C3-418E-8FB6-6D531D0137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3011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5DF6-E7E1-4DF7-9B49-EF789892F441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9673-28C3-418E-8FB6-6D531D0137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339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02B7-6F53-411C-B1D8-6B2F2C5C0AD8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52C-9D77-4453-BD31-F7E460117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3367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5DF6-E7E1-4DF7-9B49-EF789892F441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9673-28C3-418E-8FB6-6D531D0137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6363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5DF6-E7E1-4DF7-9B49-EF789892F441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9673-28C3-418E-8FB6-6D531D0137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9811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5DF6-E7E1-4DF7-9B49-EF789892F441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9673-28C3-418E-8FB6-6D531D0137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4401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F2AE664-8E75-4796-AF73-A953916228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00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02B7-6F53-411C-B1D8-6B2F2C5C0AD8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52C-9D77-4453-BD31-F7E460117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87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02B7-6F53-411C-B1D8-6B2F2C5C0AD8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52C-9D77-4453-BD31-F7E460117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841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02B7-6F53-411C-B1D8-6B2F2C5C0AD8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52C-9D77-4453-BD31-F7E460117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58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02B7-6F53-411C-B1D8-6B2F2C5C0AD8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52C-9D77-4453-BD31-F7E460117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540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02B7-6F53-411C-B1D8-6B2F2C5C0AD8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52C-9D77-4453-BD31-F7E460117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31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02B7-6F53-411C-B1D8-6B2F2C5C0AD8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52C-9D77-4453-BD31-F7E460117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699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02B7-6F53-411C-B1D8-6B2F2C5C0AD8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52C-9D77-4453-BD31-F7E460117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812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F02B7-6F53-411C-B1D8-6B2F2C5C0AD8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6652C-9D77-4453-BD31-F7E460117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166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75DF6-E7E1-4DF7-9B49-EF789892F441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D9673-28C3-418E-8FB6-6D531D0137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1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500" y="1122363"/>
            <a:ext cx="10604500" cy="132873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FiraSans-Regular"/>
              </a:rPr>
              <a:t>АСИМПТОТИЧЕСКИЕ ОЦЕНКИ ПЛОТНОСТИ </a:t>
            </a:r>
            <a:r>
              <a:rPr lang="ru-RU" sz="2800" b="1" dirty="0">
                <a:latin typeface="FiraSans-Regular"/>
              </a:rPr>
              <a:t>МНОГОКРАТНЫХ РЕШЕТЧАТЫХ РАСПОЛОЖЕНИЙ ШАРОВ</a:t>
            </a:r>
            <a:endParaRPr lang="ru-RU" sz="2800" dirty="0">
              <a:latin typeface="FiraSans-Regular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0" y="3602038"/>
            <a:ext cx="9144000" cy="165576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200" dirty="0" smtClean="0">
                <a:latin typeface="FiraSans-Light"/>
              </a:rPr>
              <a:t>Яковлев Николай Николаевич</a:t>
            </a:r>
          </a:p>
          <a:p>
            <a:pPr algn="l">
              <a:lnSpc>
                <a:spcPct val="100000"/>
              </a:lnSpc>
            </a:pPr>
            <a:r>
              <a:rPr lang="ru-RU" sz="2200" dirty="0" smtClean="0">
                <a:latin typeface="FiraSans-Light"/>
              </a:rPr>
              <a:t>ФИЦ ХФ РАН</a:t>
            </a:r>
          </a:p>
          <a:p>
            <a:pPr algn="l">
              <a:lnSpc>
                <a:spcPct val="100000"/>
              </a:lnSpc>
            </a:pPr>
            <a:r>
              <a:rPr lang="ru-RU" sz="2200" dirty="0" smtClean="0">
                <a:solidFill>
                  <a:srgbClr val="23373B"/>
                </a:solidFill>
                <a:latin typeface="FiraSans-Light"/>
              </a:rPr>
              <a:t>22 </a:t>
            </a:r>
            <a:r>
              <a:rPr lang="ru-RU" sz="2200" dirty="0">
                <a:solidFill>
                  <a:srgbClr val="23373B"/>
                </a:solidFill>
                <a:latin typeface="FiraSans-Light"/>
              </a:rPr>
              <a:t>октября 2024 г.</a:t>
            </a:r>
          </a:p>
          <a:p>
            <a:pPr algn="l">
              <a:lnSpc>
                <a:spcPct val="100000"/>
              </a:lnSpc>
            </a:pPr>
            <a:r>
              <a:rPr lang="ru-RU" sz="2200" dirty="0">
                <a:solidFill>
                  <a:srgbClr val="23373B"/>
                </a:solidFill>
                <a:latin typeface="FiraSans-Light"/>
              </a:rPr>
              <a:t>Семинар по Дискретной Геометрии и Геометрии Чисел</a:t>
            </a:r>
            <a:endParaRPr lang="ru-RU" sz="22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9500" y="3429000"/>
            <a:ext cx="106045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3543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"/>
            <a:ext cx="12192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FiraSans-Regular"/>
                <a:cs typeface="Arial" panose="020B0604020202020204" pitchFamily="34" charset="0"/>
              </a:rPr>
              <a:t>    Оценки</a:t>
            </a:r>
            <a:endParaRPr lang="ru-RU" sz="3600" dirty="0">
              <a:solidFill>
                <a:schemeClr val="bg1"/>
              </a:solidFill>
              <a:latin typeface="FiraSans-Regular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Прямоугольник 1"/>
              <p:cNvSpPr/>
              <p:nvPr/>
            </p:nvSpPr>
            <p:spPr>
              <a:xfrm>
                <a:off x="0" y="1087932"/>
                <a:ext cx="12192000" cy="2930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𝑅</m:t>
                              </m:r>
                            </m:e>
                          </m:rad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𝑗</m:t>
                              </m:r>
                            </m:sub>
                            <m:sup/>
                            <m:e>
                              <m:nary>
                                <m:naryPr>
                                  <m:limLoc m:val="undOvr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8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𝑅</m:t>
                                          </m:r>
                                        </m:e>
                                      </m:rad>
                                    </m:den>
                                  </m:f>
                                </m:sup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+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𝑤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𝑑𝑤</m:t>
                                  </m:r>
                                </m:e>
                              </m:nary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≤2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min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𝑟</m:t>
                                          </m:r>
                                        </m:den>
                                      </m:f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;</m:t>
                                      </m:r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fPr>
                                        <m:num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  <m:t>𝑅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  <m:t>𝑟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sz="2400" i="1" dirty="0" smtClean="0">
                  <a:sym typeface="Symbol" panose="05050102010706020507" pitchFamily="18" charset="2"/>
                </a:endParaRPr>
              </a:p>
              <a:p>
                <a:pPr algn="just"/>
                <a:endParaRPr lang="en-US" sz="2400" i="1" dirty="0">
                  <a:sym typeface="Symbol" panose="05050102010706020507" pitchFamily="18" charset="2"/>
                </a:endParaRPr>
              </a:p>
              <a:p>
                <a:pPr algn="just"/>
                <a:endParaRPr lang="en-US" sz="2400" i="1" dirty="0" smtClean="0">
                  <a:sym typeface="Symbol" panose="05050102010706020507" pitchFamily="18" charset="2"/>
                </a:endParaRPr>
              </a:p>
              <a:p>
                <a:pPr algn="just"/>
                <a:r>
                  <a:rPr lang="en-US" sz="2400" i="1" dirty="0" smtClean="0">
                    <a:sym typeface="Symbol" panose="05050102010706020507" pitchFamily="18" charset="2"/>
                  </a:rPr>
                  <a:t/>
                </a:r>
              </a:p>
              <a:p>
                <a:pPr algn="just"/>
                <a:endParaRPr lang="en-US" sz="2400" i="1" dirty="0" smtClean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87932"/>
                <a:ext cx="12192000" cy="29304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738078" y="2793710"/>
                <a:ext cx="10568097" cy="1297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sz="2400" i="1" dirty="0" smtClean="0"/>
                  <a:t/>
                </a:r>
                <a:r>
                  <a:rPr lang="ru-RU" sz="2400" i="1" dirty="0" smtClean="0"/>
                  <a:t>и</a:t>
                </a:r>
                <a:r>
                  <a:rPr lang="en-US" sz="2400" i="1" dirty="0" smtClean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2400" i="1" dirty="0" smtClean="0"/>
                  <a:t/>
                </a:r>
                <a:r>
                  <a:rPr lang="ru-RU" sz="2400" i="1" dirty="0" smtClean="0"/>
                  <a:t>определяется аналогично. </a:t>
                </a:r>
              </a:p>
              <a:p>
                <a:pPr algn="just"/>
                <a:endParaRPr lang="ru-RU" sz="2400" i="1" dirty="0"/>
              </a:p>
              <a:p>
                <a:pPr algn="just"/>
                <a:r>
                  <a:rPr lang="ru-RU" sz="2400" i="1" dirty="0" smtClean="0"/>
                  <a:t>Затем оцениваем последнюю сумму: </a:t>
                </a:r>
                <a:endParaRPr lang="en-US" sz="2400" i="1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78" y="2793710"/>
                <a:ext cx="10568097" cy="1297086"/>
              </a:xfrm>
              <a:prstGeom prst="rect">
                <a:avLst/>
              </a:prstGeom>
              <a:blipFill>
                <a:blip r:embed="rId3"/>
                <a:stretch>
                  <a:fillRect l="-865" b="-98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0" y="4460016"/>
                <a:ext cx="12192000" cy="2743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  <m:sSub>
                                    <m:sSubPr>
                                      <m:ctrlPr>
                                        <a:rPr lang="ru-RU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𝑖𝑟</m:t>
                          </m:r>
                          <m:nary>
                            <m:naryPr>
                              <m:limLoc m:val="undOvr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𝑦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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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′()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𝑖𝑟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  <m:t>𝑅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  <m:t>(−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  <m:t>𝑦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  <m:t>)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+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𝑥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</m:t>
                              </m:r>
                            </m:e>
                          </m:nary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</m:oMath>
                  </m:oMathPara>
                </a14:m>
                <a:endParaRPr lang="en-US" sz="2400" i="1" dirty="0" smtClean="0">
                  <a:sym typeface="Symbol" panose="05050102010706020507" pitchFamily="18" charset="2"/>
                </a:endParaRPr>
              </a:p>
              <a:p>
                <a:pPr algn="just"/>
                <a:endParaRPr lang="en-US" sz="2400" i="1" dirty="0">
                  <a:sym typeface="Symbol" panose="05050102010706020507" pitchFamily="18" charset="2"/>
                </a:endParaRPr>
              </a:p>
              <a:p>
                <a:pPr algn="just"/>
                <a:endParaRPr lang="en-US" sz="2400" i="1" dirty="0" smtClean="0">
                  <a:sym typeface="Symbol" panose="05050102010706020507" pitchFamily="18" charset="2"/>
                </a:endParaRPr>
              </a:p>
              <a:p>
                <a:pPr algn="just"/>
                <a:r>
                  <a:rPr lang="en-US" sz="2400" i="1" dirty="0" smtClean="0">
                    <a:sym typeface="Symbol" panose="05050102010706020507" pitchFamily="18" charset="2"/>
                  </a:rPr>
                  <a:t/>
                </a:r>
              </a:p>
              <a:p>
                <a:pPr algn="just"/>
                <a:endParaRPr lang="en-US" sz="2400" i="1" dirty="0" smtClean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60016"/>
                <a:ext cx="12192000" cy="27435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738078" y="5979593"/>
                <a:ext cx="10568097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400" i="1" dirty="0">
                    <a:sym typeface="Symbol" panose="05050102010706020507" pitchFamily="18" charset="2"/>
                  </a:rPr>
                  <a:t>г</a:t>
                </a:r>
                <a:r>
                  <a:rPr lang="ru-RU" sz="2400" i="1" dirty="0" smtClean="0">
                    <a:sym typeface="Symbol" panose="05050102010706020507" pitchFamily="18" charset="2"/>
                  </a:rPr>
                  <a:t>де</a:t>
                </a:r>
                <a:r>
                  <a:rPr lang="ru-RU" sz="2400" dirty="0" smtClean="0">
                    <a:sym typeface="Symbol" panose="05050102010706020507" pitchFamily="18" charset="2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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(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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r>
                  <a:rPr lang="en-US" sz="2400" i="1" dirty="0" smtClean="0"/>
                  <a:t/>
                </a:r>
                <a:endParaRPr lang="ru-RU" sz="2400" i="1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78" y="5979593"/>
                <a:ext cx="10568097" cy="539571"/>
              </a:xfrm>
              <a:prstGeom prst="rect">
                <a:avLst/>
              </a:prstGeom>
              <a:blipFill>
                <a:blip r:embed="rId5"/>
                <a:stretch>
                  <a:fillRect l="-865" b="-238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03107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"/>
            <a:ext cx="12192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FiraSans-Regular"/>
                <a:cs typeface="Arial" panose="020B0604020202020204" pitchFamily="34" charset="0"/>
              </a:rPr>
              <a:t>    Продолжение оценок</a:t>
            </a:r>
            <a:endParaRPr lang="ru-RU" sz="3600" dirty="0">
              <a:solidFill>
                <a:schemeClr val="bg1"/>
              </a:solidFill>
              <a:latin typeface="FiraSans-Regular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1" name="TextBox 60"/>
              <p:cNvSpPr txBox="1"/>
              <p:nvPr/>
            </p:nvSpPr>
            <p:spPr>
              <a:xfrm>
                <a:off x="738078" y="1095530"/>
                <a:ext cx="10568097" cy="912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400" i="1" dirty="0" smtClean="0"/>
                  <a:t>Слагаемое </a:t>
                </a: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ru-RU" sz="2400" i="1" dirty="0" smtClean="0"/>
                  <a:t/>
                </a:r>
                <a:r>
                  <a:rPr lang="ru-RU" sz="2400" i="1" dirty="0"/>
                  <a:t>дает для оценки </a:t>
                </a:r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sz="240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ru-RU" sz="2400" i="1" dirty="0" smtClean="0"/>
                  <a:t> величину</a:t>
                </a:r>
                <a:r>
                  <a:rPr lang="en-US" sz="2400" i="1" dirty="0" smtClean="0"/>
                  <a:t/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𝑅</m:t>
                            </m:r>
                          </m:e>
                        </m:rad>
                      </m:e>
                    </m:d>
                  </m:oMath>
                </a14:m>
                <a:r>
                  <a:rPr lang="ru-RU" sz="2400" i="1" dirty="0" smtClean="0"/>
                  <a:t/>
                </a:r>
                <a:r>
                  <a:rPr lang="ru-RU" sz="2400" i="1" dirty="0"/>
                  <a:t>, а второе слагаемое можно записать в </a:t>
                </a:r>
                <a:r>
                  <a:rPr lang="ru-RU" sz="2400" i="1" dirty="0" smtClean="0"/>
                  <a:t>виде</a:t>
                </a:r>
                <a:r>
                  <a:rPr lang="en-US" sz="2400" i="1" dirty="0" smtClean="0"/>
                  <a:t/>
                </a:r>
                <a:endParaRPr lang="ru-RU" sz="2400" i="1" dirty="0" smtClean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78" y="1095530"/>
                <a:ext cx="10568097" cy="912558"/>
              </a:xfrm>
              <a:prstGeom prst="rect">
                <a:avLst/>
              </a:prstGeom>
              <a:blipFill rotWithShape="1">
                <a:blip r:embed="rId2"/>
                <a:stretch>
                  <a:fillRect l="-865" t="-1342" r="-865" b="-12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797722" y="1899153"/>
                <a:ext cx="10596555" cy="1266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𝑟𝑅</m:t>
                      </m:r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𝑖𝑟𝑥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ru-RU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𝑙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cos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⁡(2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𝑙𝑦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𝑖𝑅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(−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𝑙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1−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𝜔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nary>
                                <m:nary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𝑖𝑅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𝑙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1−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𝜔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22" y="1899153"/>
                <a:ext cx="10596555" cy="12661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739758" y="3368058"/>
                <a:ext cx="10568097" cy="895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400" i="1" dirty="0" smtClean="0"/>
                  <a:t>Первое </a:t>
                </a:r>
                <a:r>
                  <a:rPr lang="ru-RU" sz="2400" i="1" dirty="0"/>
                  <a:t>с</a:t>
                </a:r>
                <a:r>
                  <a:rPr lang="ru-RU" sz="2400" i="1" dirty="0" smtClean="0"/>
                  <a:t>лагаемое в квадратных скобках также </a:t>
                </a:r>
                <a:r>
                  <a:rPr lang="ru-RU" sz="2400" i="1" dirty="0"/>
                  <a:t>дает для </a:t>
                </a:r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sz="240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ru-RU" sz="2400" i="1" dirty="0" smtClean="0"/>
                  <a:t> вклад</a:t>
                </a:r>
                <a:r>
                  <a:rPr lang="en-US" sz="2400" i="1" dirty="0" smtClean="0"/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𝑅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400" i="1" dirty="0" smtClean="0"/>
                  <a:t>.</a:t>
                </a:r>
                <a:r>
                  <a:rPr lang="ru-RU" sz="2400" i="1" dirty="0"/>
                  <a:t/>
                </a:r>
                <a:r>
                  <a:rPr lang="ru-RU" sz="2400" i="1" dirty="0" smtClean="0"/>
                  <a:t>Вклад от второго слагаемого имеет вид</a:t>
                </a:r>
                <a:r>
                  <a:rPr lang="en-US" sz="2400" i="1" dirty="0" smtClean="0"/>
                  <a:t/>
                </a:r>
                <a:endParaRPr lang="ru-RU" sz="2400" i="1" dirty="0" smtClean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58" y="3368058"/>
                <a:ext cx="10568097" cy="895373"/>
              </a:xfrm>
              <a:prstGeom prst="rect">
                <a:avLst/>
              </a:prstGeom>
              <a:blipFill rotWithShape="1">
                <a:blip r:embed="rId4"/>
                <a:stretch>
                  <a:fillRect l="-865" t="-1370" r="-865" b="-150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2157101" y="4793063"/>
                <a:ext cx="7877798" cy="1204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ru-RU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min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⁡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/>
                                </a:rPr>
                                <m:t>; 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</m:rad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𝑟𝑅</m:t>
                          </m:r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cos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⁡(2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𝑙𝑦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𝑖𝑅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𝑙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1−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rad>
                                          <m:r>
                                            <a:rPr 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𝜔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101" y="4793063"/>
                <a:ext cx="7877798" cy="12045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58178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"/>
            <a:ext cx="12192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FiraSans-Regular"/>
                <a:cs typeface="Arial" panose="020B0604020202020204" pitchFamily="34" charset="0"/>
              </a:rPr>
              <a:t>    Продолжение оценок</a:t>
            </a:r>
            <a:endParaRPr lang="ru-RU" sz="3600" dirty="0">
              <a:solidFill>
                <a:schemeClr val="bg1"/>
              </a:solidFill>
              <a:latin typeface="FiraSans-Regular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38077" y="1105582"/>
            <a:ext cx="10568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ym typeface="Symbol" panose="05050102010706020507" pitchFamily="18" charset="2"/>
              </a:rPr>
              <a:t>Последний интеграл </a:t>
            </a:r>
            <a:r>
              <a:rPr lang="en-US" sz="2400" i="1" dirty="0" smtClean="0">
                <a:sym typeface="Symbol" panose="05050102010706020507" pitchFamily="18" charset="2"/>
              </a:rPr>
              <a:t>J</a:t>
            </a:r>
            <a:r>
              <a:rPr lang="ru-RU" sz="2400" i="1" dirty="0" smtClean="0">
                <a:sym typeface="Symbol" panose="05050102010706020507" pitchFamily="18" charset="2"/>
              </a:rPr>
              <a:t> допускает оценку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738077" y="3329704"/>
                <a:ext cx="10568097" cy="3273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400" i="1" dirty="0" smtClean="0">
                    <a:sym typeface="Symbol" panose="05050102010706020507" pitchFamily="18" charset="2"/>
                  </a:rPr>
                  <a:t>Где     - символ Виноградова, и существенен знак минус в нижнем пределе интегрирования, пропущенный </a:t>
                </a:r>
                <a:r>
                  <a:rPr lang="ru-RU" sz="2400" i="1" dirty="0" err="1" smtClean="0">
                    <a:sym typeface="Symbol" panose="05050102010706020507" pitchFamily="18" charset="2"/>
                  </a:rPr>
                  <a:t>У.Болле</a:t>
                </a:r>
                <a:r>
                  <a:rPr lang="ru-RU" sz="2400" i="1" dirty="0" smtClean="0">
                    <a:sym typeface="Symbol" panose="05050102010706020507" pitchFamily="18" charset="2"/>
                  </a:rPr>
                  <a:t> при замене переменной. Используя леммы 1 и 2 можно получить лишь оценку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sym typeface="Symbol" panose="05050102010706020507" pitchFamily="18" charset="2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sym typeface="Symbol" panose="05050102010706020507" pitchFamily="18" charset="2"/>
                              </a:rPr>
                              <m:t>𝑅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  <a:sym typeface="Symbol" panose="05050102010706020507" pitchFamily="18" charset="2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  <a:sym typeface="Symbol" panose="05050102010706020507" pitchFamily="18" charset="2"/>
                                  </a:rPr>
                                  <m:t>4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sz="2400" i="1" dirty="0" smtClean="0">
                    <a:sym typeface="Symbol" panose="05050102010706020507" pitchFamily="18" charset="2"/>
                  </a:rPr>
                  <a:t/>
                </a:r>
                <a:r>
                  <a:rPr lang="ru-RU" sz="2400" i="1" dirty="0" smtClean="0">
                    <a:sym typeface="Symbol" panose="05050102010706020507" pitchFamily="18" charset="2"/>
                  </a:rPr>
                  <a:t>для </a:t>
                </a: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sz="240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ru-RU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400" i="1" dirty="0" smtClean="0">
                    <a:ea typeface="Cambria Math" panose="02040503050406030204" pitchFamily="18" charset="0"/>
                  </a:rPr>
                  <a:t>и аналогичную для </a:t>
                </a:r>
                <a:r>
                  <a:rPr lang="el-GR" sz="2400" i="1" dirty="0" smtClean="0">
                    <a:ea typeface="Cambria Math" panose="02040503050406030204" pitchFamily="18" charset="0"/>
                  </a:rPr>
                  <a:t>ν</a:t>
                </a:r>
                <a:r>
                  <a:rPr lang="ru-RU" sz="2400" i="1" dirty="0" smtClean="0">
                    <a:ea typeface="Cambria Math" panose="02040503050406030204" pitchFamily="18" charset="0"/>
                  </a:rPr>
                  <a:t> (</a:t>
                </a:r>
                <a:r>
                  <a:rPr lang="en-US" sz="2400" i="1" dirty="0" smtClean="0">
                    <a:ea typeface="Cambria Math" panose="02040503050406030204" pitchFamily="18" charset="0"/>
                  </a:rPr>
                  <a:t>x; y)</a:t>
                </a:r>
                <a:r>
                  <a:rPr lang="ru-RU" sz="2400" i="1" dirty="0" smtClean="0">
                    <a:ea typeface="Cambria Math" panose="02040503050406030204" pitchFamily="18" charset="0"/>
                  </a:rPr>
                  <a:t>. Стало быть, при </a:t>
                </a:r>
                <a:r>
                  <a:rPr lang="en-US" sz="2400" i="1" dirty="0" smtClean="0">
                    <a:ea typeface="Cambria Math" panose="02040503050406030204" pitchFamily="18" charset="0"/>
                  </a:rPr>
                  <a:t>n = 2</a:t>
                </a:r>
                <a:r>
                  <a:rPr lang="ru-RU" sz="2400" i="1" dirty="0" smtClean="0">
                    <a:ea typeface="Cambria Math" panose="02040503050406030204" pitchFamily="18" charset="0"/>
                  </a:rPr>
                  <a:t> методом </a:t>
                </a:r>
                <a:r>
                  <a:rPr lang="ru-RU" sz="2400" i="1" dirty="0" err="1" smtClean="0">
                    <a:ea typeface="Cambria Math" panose="02040503050406030204" pitchFamily="18" charset="0"/>
                  </a:rPr>
                  <a:t>У.Болле</a:t>
                </a:r>
                <a:r>
                  <a:rPr lang="ru-RU" sz="2400" i="1" dirty="0" smtClean="0">
                    <a:ea typeface="Cambria Math" panose="02040503050406030204" pitchFamily="18" charset="0"/>
                  </a:rPr>
                  <a:t> в неравенстве (1) можно получить только значение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400" i="1" dirty="0" smtClean="0">
                    <a:sym typeface="Symbol" panose="05050102010706020507" pitchFamily="18" charset="2"/>
                  </a:rPr>
                  <a:t> , что дает результат слабее, чем в основанный на работе И.М. Виноградова.</a:t>
                </a:r>
              </a:p>
              <a:p>
                <a:pPr algn="just"/>
                <a:r>
                  <a:rPr lang="ru-RU" sz="2400" i="1" dirty="0">
                    <a:sym typeface="Symbol" panose="05050102010706020507" pitchFamily="18" charset="2"/>
                  </a:rPr>
                  <a:t/>
                </a:r>
                <a:r>
                  <a:rPr lang="ru-RU" sz="2400" i="1" dirty="0" smtClean="0">
                    <a:sym typeface="Symbol" panose="05050102010706020507" pitchFamily="18" charset="2"/>
                  </a:rPr>
                  <a:t>По-видимому, без использования метода тригонометрических сумм улучшение оценок (2) невозможно.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77" y="3329704"/>
                <a:ext cx="10568097" cy="3273653"/>
              </a:xfrm>
              <a:prstGeom prst="rect">
                <a:avLst/>
              </a:prstGeom>
              <a:blipFill>
                <a:blip r:embed="rId2"/>
                <a:stretch>
                  <a:fillRect l="-865" t="-1490" r="-865" b="-3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336414"/>
            <a:ext cx="9486900" cy="159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9149" y="3451512"/>
            <a:ext cx="511810" cy="268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15444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"/>
            <a:ext cx="12192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FiraSans-Regular"/>
                <a:cs typeface="Arial" panose="020B0604020202020204" pitchFamily="34" charset="0"/>
              </a:rPr>
              <a:t>    Монография Брасса, </a:t>
            </a:r>
            <a:r>
              <a:rPr lang="ru-RU" sz="3600" dirty="0" err="1" smtClean="0">
                <a:solidFill>
                  <a:schemeClr val="bg1"/>
                </a:solidFill>
                <a:latin typeface="FiraSans-Regular"/>
                <a:cs typeface="Arial" panose="020B0604020202020204" pitchFamily="34" charset="0"/>
              </a:rPr>
              <a:t>Мозера</a:t>
            </a:r>
            <a:r>
              <a:rPr lang="ru-RU" sz="3600" dirty="0" smtClean="0">
                <a:solidFill>
                  <a:schemeClr val="bg1"/>
                </a:solidFill>
                <a:latin typeface="FiraSans-Regular"/>
                <a:cs typeface="Arial" panose="020B0604020202020204" pitchFamily="34" charset="0"/>
              </a:rPr>
              <a:t> и Паха</a:t>
            </a:r>
            <a:endParaRPr lang="ru-RU" sz="3600" dirty="0">
              <a:solidFill>
                <a:schemeClr val="bg1"/>
              </a:solidFill>
              <a:latin typeface="FiraSans-Regular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150" y="727333"/>
            <a:ext cx="6573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Однако, в монографии 2005г.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0075" y="5543550"/>
            <a:ext cx="9258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</a:t>
            </a:r>
            <a:r>
              <a:rPr lang="ru-RU" sz="2400" dirty="0" smtClean="0"/>
              <a:t>а стр.78 имеется ссылка на рассмотренную работу </a:t>
            </a:r>
            <a:r>
              <a:rPr lang="ru-RU" sz="2400" dirty="0" err="1" smtClean="0"/>
              <a:t>У.Болле</a:t>
            </a:r>
            <a:r>
              <a:rPr lang="ru-RU" sz="2400" dirty="0" smtClean="0"/>
              <a:t>. В то же время, в более свежей монографии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6864" y="1095375"/>
            <a:ext cx="2958272" cy="436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2013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"/>
            <a:ext cx="12192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FiraSans-Regular"/>
                <a:cs typeface="Arial" panose="020B0604020202020204" pitchFamily="34" charset="0"/>
              </a:rPr>
              <a:t>    Монография </a:t>
            </a:r>
            <a:r>
              <a:rPr lang="ru-RU" sz="3600" dirty="0" err="1" smtClean="0">
                <a:solidFill>
                  <a:schemeClr val="bg1"/>
                </a:solidFill>
                <a:latin typeface="FiraSans-Regular"/>
                <a:cs typeface="Arial" panose="020B0604020202020204" pitchFamily="34" charset="0"/>
              </a:rPr>
              <a:t>Фейеша</a:t>
            </a:r>
            <a:r>
              <a:rPr lang="ru-RU" sz="3600" dirty="0" smtClean="0">
                <a:solidFill>
                  <a:schemeClr val="bg1"/>
                </a:solidFill>
                <a:latin typeface="FiraSans-Regular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FiraSans-Regular"/>
                <a:cs typeface="Arial" panose="020B0604020202020204" pitchFamily="34" charset="0"/>
              </a:rPr>
              <a:t>Т</a:t>
            </a:r>
            <a:r>
              <a:rPr lang="ru-RU" sz="3600" dirty="0" err="1" smtClean="0">
                <a:solidFill>
                  <a:schemeClr val="bg1"/>
                </a:solidFill>
                <a:latin typeface="FiraSans-Regular"/>
                <a:cs typeface="Arial" panose="020B0604020202020204" pitchFamily="34" charset="0"/>
              </a:rPr>
              <a:t>ота</a:t>
            </a:r>
            <a:r>
              <a:rPr lang="ru-RU" sz="3600" dirty="0" smtClean="0">
                <a:solidFill>
                  <a:schemeClr val="bg1"/>
                </a:solidFill>
                <a:latin typeface="FiraSans-Regular"/>
                <a:cs typeface="Arial" panose="020B0604020202020204" pitchFamily="34" charset="0"/>
              </a:rPr>
              <a:t> и </a:t>
            </a:r>
            <a:r>
              <a:rPr lang="ru-RU" sz="3600" dirty="0" err="1" smtClean="0">
                <a:solidFill>
                  <a:schemeClr val="bg1"/>
                </a:solidFill>
                <a:latin typeface="FiraSans-Regular"/>
                <a:cs typeface="Arial" panose="020B0604020202020204" pitchFamily="34" charset="0"/>
              </a:rPr>
              <a:t>Куперберга</a:t>
            </a:r>
            <a:endParaRPr lang="ru-RU" sz="3600" dirty="0">
              <a:solidFill>
                <a:schemeClr val="bg1"/>
              </a:solidFill>
              <a:latin typeface="FiraSans-Regular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015" y="5143740"/>
            <a:ext cx="9319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 на эту работу </a:t>
            </a:r>
            <a:r>
              <a:rPr lang="ru-RU" dirty="0" err="1" smtClean="0"/>
              <a:t>У.Болле</a:t>
            </a:r>
            <a:r>
              <a:rPr lang="ru-RU" dirty="0" smtClean="0"/>
              <a:t> отсутствует. Однако асимптотическая оценка плотностей многократных упаковок и покрытий в размерности 2 (на следующем слайде) та же.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838200"/>
            <a:ext cx="5740719" cy="430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8652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739514" y="3356992"/>
            <a:ext cx="8712969" cy="332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91914" y="3509392"/>
            <a:ext cx="8712969" cy="332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739514" y="907716"/>
            <a:ext cx="8712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1524000" y="2560059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Times New Roman" pitchFamily="18" charset="0"/>
              <a:ea typeface="TeXGyreTermesX-Regular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524000" y="4128902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00" dirty="0">
              <a:solidFill>
                <a:srgbClr val="000000"/>
              </a:solidFill>
              <a:latin typeface="Calibri" pitchFamily="34" charset="0"/>
              <a:ea typeface="TeXGyreTermesX-Regular" charset="-128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00" dirty="0">
              <a:solidFill>
                <a:srgbClr val="000000"/>
              </a:solidFill>
              <a:latin typeface="Calibri" pitchFamily="34" charset="0"/>
              <a:ea typeface="TeXGyreTermesX-Regular" charset="-128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4352" y="842288"/>
            <a:ext cx="6303296" cy="59988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" y="0"/>
            <a:ext cx="12192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prstClr val="white"/>
                </a:solidFill>
                <a:latin typeface="FiraSans-Regular"/>
              </a:rPr>
              <a:t>     Таблица </a:t>
            </a:r>
            <a:r>
              <a:rPr lang="ru-RU" sz="3600" dirty="0">
                <a:solidFill>
                  <a:prstClr val="white"/>
                </a:solidFill>
                <a:latin typeface="FiraSans-Regular"/>
              </a:rPr>
              <a:t>из гл.2 монографии </a:t>
            </a:r>
            <a:r>
              <a:rPr lang="ru-RU" sz="3600" dirty="0" err="1">
                <a:solidFill>
                  <a:prstClr val="white"/>
                </a:solidFill>
                <a:latin typeface="FiraSans-Regular"/>
              </a:rPr>
              <a:t>Г.Ф.Тота</a:t>
            </a:r>
            <a:r>
              <a:rPr lang="ru-RU" sz="3600" dirty="0">
                <a:solidFill>
                  <a:prstClr val="white"/>
                </a:solidFill>
                <a:latin typeface="FiraSans-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750279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739514" y="3356992"/>
            <a:ext cx="8712969" cy="332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91914" y="3509392"/>
            <a:ext cx="8712969" cy="332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739514" y="907716"/>
            <a:ext cx="8712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1308483" y="246444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Times New Roman" pitchFamily="18" charset="0"/>
              <a:ea typeface="TeXGyreTermesX-Regular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524000" y="4128902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00" dirty="0">
              <a:solidFill>
                <a:srgbClr val="000000"/>
              </a:solidFill>
              <a:latin typeface="Calibri" pitchFamily="34" charset="0"/>
              <a:ea typeface="TeXGyreTermesX-Regular" charset="-128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00" dirty="0">
              <a:solidFill>
                <a:srgbClr val="000000"/>
              </a:solidFill>
              <a:latin typeface="Calibri" pitchFamily="34" charset="0"/>
              <a:ea typeface="TeXGyreTermesX-Regular" charset="-128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" y="0"/>
            <a:ext cx="12192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prstClr val="white"/>
                </a:solidFill>
                <a:latin typeface="FiraSans-Regular"/>
              </a:rPr>
              <a:t>     Таблица </a:t>
            </a:r>
            <a:r>
              <a:rPr lang="ru-RU" sz="3600" dirty="0">
                <a:solidFill>
                  <a:prstClr val="white"/>
                </a:solidFill>
                <a:latin typeface="FiraSans-Regular"/>
              </a:rPr>
              <a:t>из гл.2 монографии </a:t>
            </a:r>
            <a:r>
              <a:rPr lang="ru-RU" sz="3600" dirty="0" err="1">
                <a:solidFill>
                  <a:prstClr val="white"/>
                </a:solidFill>
                <a:latin typeface="FiraSans-Regular"/>
              </a:rPr>
              <a:t>Г.Ф.Тота</a:t>
            </a:r>
            <a:r>
              <a:rPr lang="ru-RU" sz="3600" dirty="0">
                <a:solidFill>
                  <a:prstClr val="white"/>
                </a:solidFill>
                <a:latin typeface="FiraSans-Regular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6638" y="646330"/>
            <a:ext cx="6417912" cy="629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646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"/>
            <a:ext cx="12192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FiraSans-Regular"/>
                <a:cs typeface="Arial" panose="020B0604020202020204" pitchFamily="34" charset="0"/>
              </a:rPr>
              <a:t>    </a:t>
            </a:r>
            <a:endParaRPr lang="ru-RU" sz="3600" dirty="0">
              <a:solidFill>
                <a:schemeClr val="bg1"/>
              </a:solidFill>
              <a:latin typeface="FiraSans-Regular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82215" y="3349592"/>
            <a:ext cx="5842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153557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"/>
            <a:ext cx="12192000" cy="720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FiraSans-Regular"/>
                <a:cs typeface="Arial" panose="020B0604020202020204" pitchFamily="34" charset="0"/>
              </a:rPr>
              <a:t>    Определения</a:t>
            </a:r>
            <a:endParaRPr lang="ru-RU" sz="3600" dirty="0">
              <a:solidFill>
                <a:schemeClr val="bg1"/>
              </a:solidFill>
              <a:latin typeface="FiraSans-Regular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1" name="TextBox 60"/>
              <p:cNvSpPr txBox="1"/>
              <p:nvPr/>
            </p:nvSpPr>
            <p:spPr>
              <a:xfrm>
                <a:off x="738078" y="1095530"/>
                <a:ext cx="1056809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400" dirty="0" smtClean="0"/>
                  <a:t>Пусть </a:t>
                </a:r>
                <a:r>
                  <a:rPr lang="ru-RU" sz="2400" dirty="0" smtClean="0">
                    <a:sym typeface="Symbol" panose="05050102010706020507" pitchFamily="18" charset="2"/>
                  </a:rPr>
                  <a:t> - решетка точек 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. </a:t>
                </a:r>
                <a:r>
                  <a:rPr lang="ru-RU" sz="2400" dirty="0" smtClean="0"/>
                  <a:t>Скажем, что  </a:t>
                </a:r>
                <a:r>
                  <a:rPr lang="ru-RU" sz="2400" dirty="0" smtClean="0">
                    <a:sym typeface="Symbol" panose="05050102010706020507" pitchFamily="18" charset="2"/>
                  </a:rPr>
                  <a:t> порождает </a:t>
                </a:r>
                <a:r>
                  <a:rPr lang="en-US" sz="2400" i="1" dirty="0" smtClean="0">
                    <a:sym typeface="Symbol" panose="05050102010706020507" pitchFamily="18" charset="2"/>
                  </a:rPr>
                  <a:t>k</a:t>
                </a:r>
                <a:r>
                  <a:rPr lang="en-US" sz="2400" dirty="0" smtClean="0">
                    <a:sym typeface="Symbol" panose="05050102010706020507" pitchFamily="18" charset="2"/>
                  </a:rPr>
                  <a:t>-</a:t>
                </a:r>
                <a:r>
                  <a:rPr lang="ru-RU" sz="2400" dirty="0" smtClean="0">
                    <a:sym typeface="Symbol" panose="05050102010706020507" pitchFamily="18" charset="2"/>
                  </a:rPr>
                  <a:t>упаковку открытых шаров единичного радиуса, если ни одна точка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u-RU" sz="2400" dirty="0" smtClean="0"/>
                  <a:t> не принадлежит более чем </a:t>
                </a:r>
                <a:r>
                  <a:rPr lang="en-US" sz="2400" i="1" dirty="0" smtClean="0"/>
                  <a:t>k</a:t>
                </a:r>
                <a:r>
                  <a:rPr lang="ru-RU" sz="2400" dirty="0" smtClean="0"/>
                  <a:t> таким шарам с центрами в точках </a:t>
                </a:r>
                <a:r>
                  <a:rPr lang="en-US" sz="2400" dirty="0" smtClean="0">
                    <a:sym typeface="Symbol" panose="05050102010706020507" pitchFamily="18" charset="2"/>
                  </a:rPr>
                  <a:t>M</a:t>
                </a:r>
                <a:r>
                  <a:rPr lang="ru-RU" sz="2400" dirty="0" smtClean="0"/>
                  <a:t>. Плотность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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/>
                </a:r>
                <a:r>
                  <a:rPr lang="en-US" sz="2400" i="1" dirty="0" smtClean="0">
                    <a:sym typeface="Symbol" panose="05050102010706020507" pitchFamily="18" charset="2"/>
                  </a:rPr>
                  <a:t>k</a:t>
                </a:r>
                <a:r>
                  <a:rPr lang="en-US" sz="2400" dirty="0" smtClean="0">
                    <a:sym typeface="Symbol" panose="05050102010706020507" pitchFamily="18" charset="2"/>
                  </a:rPr>
                  <a:t>-</a:t>
                </a:r>
                <a:r>
                  <a:rPr lang="ru-RU" sz="2400" dirty="0" smtClean="0">
                    <a:sym typeface="Symbol" panose="05050102010706020507" pitchFamily="18" charset="2"/>
                  </a:rPr>
                  <a:t>упаковки, порожденной решеткой , есть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ru-R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</m:t>
                        </m:r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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m:rPr>
                            <m:nor/>
                          </m:rPr>
                          <a:rPr lang="ru-RU" sz="2400" dirty="0" smtClean="0">
                            <a:sym typeface="Symbol" panose="05050102010706020507" pitchFamily="18" charset="2"/>
                          </a:rPr>
                          <m:t></m:t>
                        </m:r>
                      </m:e>
                    </m:func>
                  </m:oMath>
                </a14:m>
                <a:r>
                  <a:rPr lang="en-US" sz="2400" dirty="0" smtClean="0"/>
                  <a:t> . </a:t>
                </a:r>
                <a:r>
                  <a:rPr lang="ru-RU" sz="2400" dirty="0" smtClean="0"/>
                  <a:t>Аналогично,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 smtClean="0">
                        <a:sym typeface="Symbol" panose="05050102010706020507" pitchFamily="18" charset="2"/>
                      </a:rPr>
                      <m:t>M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– </a:t>
                </a:r>
                <a:r>
                  <a:rPr lang="ru-RU" sz="2400" dirty="0" smtClean="0"/>
                  <a:t>плотность </a:t>
                </a:r>
                <a:r>
                  <a:rPr lang="en-US" sz="2400" i="1" dirty="0" smtClean="0">
                    <a:sym typeface="Symbol" panose="05050102010706020507" pitchFamily="18" charset="2"/>
                  </a:rPr>
                  <a:t>k</a:t>
                </a:r>
                <a:r>
                  <a:rPr lang="en-US" sz="2400" dirty="0" smtClean="0">
                    <a:sym typeface="Symbol" panose="05050102010706020507" pitchFamily="18" charset="2"/>
                  </a:rPr>
                  <a:t>-</a:t>
                </a:r>
                <a:r>
                  <a:rPr lang="ru-RU" sz="2400" dirty="0" smtClean="0">
                    <a:sym typeface="Symbol" panose="05050102010706020507" pitchFamily="18" charset="2"/>
                  </a:rPr>
                  <a:t>покрытия, порожденного решеткой </a:t>
                </a:r>
                <a:r>
                  <a:rPr lang="en-US" sz="2400" dirty="0" smtClean="0">
                    <a:sym typeface="Symbol" panose="05050102010706020507" pitchFamily="18" charset="2"/>
                  </a:rPr>
                  <a:t>M</a:t>
                </a:r>
                <a:r>
                  <a:rPr lang="ru-RU" sz="2400" dirty="0" smtClean="0">
                    <a:sym typeface="Symbol" panose="05050102010706020507" pitchFamily="18" charset="2"/>
                  </a:rPr>
                  <a:t>, есть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ru-R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dirty="0" smtClean="0">
                            <a:sym typeface="Symbol" panose="05050102010706020507" pitchFamily="18" charset="2"/>
                          </a:rPr>
                          <m:t>M</m:t>
                        </m:r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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400" dirty="0" smtClean="0">
                            <a:sym typeface="Symbol" panose="05050102010706020507" pitchFamily="18" charset="2"/>
                          </a:rPr>
                          <m:t>M</m:t>
                        </m:r>
                      </m:e>
                    </m:func>
                  </m:oMath>
                </a14:m>
                <a:r>
                  <a:rPr lang="en-US" sz="2400" dirty="0" smtClean="0"/>
                  <a:t> . </a:t>
                </a:r>
                <a:r>
                  <a:rPr lang="ru-RU" sz="2400" dirty="0" smtClean="0"/>
                  <a:t>Здесь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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sz="2400" dirty="0" smtClean="0"/>
                  <a:t> - объем шара единичного радиуса 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u-RU" sz="2400" dirty="0" smtClean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m:rPr>
                            <m:nor/>
                          </m:rPr>
                          <a:rPr lang="ru-RU" sz="2400" dirty="0" smtClean="0">
                            <a:sym typeface="Symbol" panose="05050102010706020507" pitchFamily="18" charset="2"/>
                          </a:rPr>
                          <m:t></m:t>
                        </m:r>
                      </m:e>
                    </m:func>
                  </m:oMath>
                </a14:m>
                <a:r>
                  <a:rPr lang="ru-RU" sz="2400" dirty="0" smtClean="0"/>
                  <a:t> 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400" dirty="0" smtClean="0">
                            <a:sym typeface="Symbol" panose="05050102010706020507" pitchFamily="18" charset="2"/>
                          </a:rPr>
                          <m:t>M</m:t>
                        </m:r>
                      </m:e>
                    </m:func>
                  </m:oMath>
                </a14:m>
                <a:r>
                  <a:rPr lang="ru-RU" sz="2400" dirty="0" smtClean="0"/>
                  <a:t> - определители решеток в </a:t>
                </a:r>
                <a:r>
                  <a:rPr lang="ru-RU" sz="2400" dirty="0" smtClean="0">
                    <a:sym typeface="Symbol" panose="05050102010706020507" pitchFamily="18" charset="2"/>
                  </a:rPr>
                  <a:t> и </a:t>
                </a:r>
                <a:r>
                  <a:rPr lang="en-US" sz="2400" dirty="0" smtClean="0">
                    <a:sym typeface="Symbol" panose="05050102010706020507" pitchFamily="18" charset="2"/>
                  </a:rPr>
                  <a:t>M</a:t>
                </a:r>
                <a:r>
                  <a:rPr lang="ru-RU" sz="2400" dirty="0" smtClean="0">
                    <a:sym typeface="Symbol" panose="05050102010706020507" pitchFamily="18" charset="2"/>
                  </a:rPr>
                  <a:t/>
                </a:r>
                <a:r>
                  <a:rPr lang="ru-RU" sz="2400" dirty="0" smtClean="0"/>
                  <a:t>соответственно.</a:t>
                </a:r>
                <a:endParaRPr lang="ru-RU" sz="2400" dirty="0"/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78" y="1095530"/>
                <a:ext cx="10568097" cy="2677656"/>
              </a:xfrm>
              <a:prstGeom prst="rect">
                <a:avLst/>
              </a:prstGeom>
              <a:blipFill>
                <a:blip r:embed="rId2"/>
                <a:stretch>
                  <a:fillRect l="-865" t="-2278" r="-865" b="-4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2" name="TextBox 61"/>
              <p:cNvSpPr txBox="1"/>
              <p:nvPr/>
            </p:nvSpPr>
            <p:spPr>
              <a:xfrm>
                <a:off x="738077" y="4293886"/>
                <a:ext cx="1056809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400" dirty="0" smtClean="0"/>
                  <a:t>Основной задачей теории </a:t>
                </a:r>
                <a:r>
                  <a:rPr lang="ru-RU" sz="2400" dirty="0" smtClean="0">
                    <a:sym typeface="Symbol" panose="05050102010706020507" pitchFamily="18" charset="2"/>
                  </a:rPr>
                  <a:t>решетчатых </a:t>
                </a:r>
                <a:r>
                  <a:rPr lang="en-US" sz="2400" i="1" dirty="0" smtClean="0">
                    <a:sym typeface="Symbol" panose="05050102010706020507" pitchFamily="18" charset="2"/>
                  </a:rPr>
                  <a:t>k</a:t>
                </a:r>
                <a:r>
                  <a:rPr lang="en-US" sz="2400" dirty="0" smtClean="0">
                    <a:sym typeface="Symbol" panose="05050102010706020507" pitchFamily="18" charset="2"/>
                  </a:rPr>
                  <a:t>-</a:t>
                </a:r>
                <a:r>
                  <a:rPr lang="ru-RU" sz="2400" dirty="0" smtClean="0">
                    <a:sym typeface="Symbol" panose="05050102010706020507" pitchFamily="18" charset="2"/>
                  </a:rPr>
                  <a:t>упаковок и </a:t>
                </a:r>
                <a:r>
                  <a:rPr lang="en-US" sz="2400" i="1" dirty="0" smtClean="0">
                    <a:sym typeface="Symbol" panose="05050102010706020507" pitchFamily="18" charset="2"/>
                  </a:rPr>
                  <a:t>k</a:t>
                </a:r>
                <a:r>
                  <a:rPr lang="en-US" sz="2400" dirty="0" smtClean="0">
                    <a:sym typeface="Symbol" panose="05050102010706020507" pitchFamily="18" charset="2"/>
                  </a:rPr>
                  <a:t>-</a:t>
                </a:r>
                <a:r>
                  <a:rPr lang="ru-RU" sz="2400" dirty="0" smtClean="0">
                    <a:sym typeface="Symbol" panose="05050102010706020507" pitchFamily="18" charset="2"/>
                  </a:rPr>
                  <a:t>покрытий является отыскание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ru-RU" sz="2400" dirty="0" smtClean="0"/>
                  <a:t> максимальной плотности</a:t>
                </a:r>
                <a:r>
                  <a:rPr lang="en-US" sz="2400" dirty="0" smtClean="0"/>
                  <a:t/>
                </a:r>
                <a:r>
                  <a:rPr lang="en-US" sz="2400" i="1" dirty="0" smtClean="0">
                    <a:sym typeface="Symbol" panose="05050102010706020507" pitchFamily="18" charset="2"/>
                  </a:rPr>
                  <a:t>k</a:t>
                </a:r>
                <a:r>
                  <a:rPr lang="en-US" sz="2400" dirty="0" smtClean="0">
                    <a:sym typeface="Symbol" panose="05050102010706020507" pitchFamily="18" charset="2"/>
                  </a:rPr>
                  <a:t>-</a:t>
                </a:r>
                <a:r>
                  <a:rPr lang="ru-RU" sz="2400" dirty="0" smtClean="0">
                    <a:sym typeface="Symbol" panose="05050102010706020507" pitchFamily="18" charset="2"/>
                  </a:rPr>
                  <a:t>упаковки и</a:t>
                </a:r>
                <a:r>
                  <a:rPr lang="ru-RU" sz="2400" dirty="0" smtClean="0"/>
                  <a:t/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 smtClean="0"/>
                  <a:t>– </a:t>
                </a:r>
                <a:r>
                  <a:rPr lang="ru-RU" sz="2400" dirty="0" smtClean="0"/>
                  <a:t>минимальной плотности </a:t>
                </a:r>
                <a:r>
                  <a:rPr lang="en-US" sz="2400" i="1" dirty="0" smtClean="0">
                    <a:sym typeface="Symbol" panose="05050102010706020507" pitchFamily="18" charset="2"/>
                  </a:rPr>
                  <a:t>k</a:t>
                </a:r>
                <a:r>
                  <a:rPr lang="en-US" sz="2400" dirty="0" smtClean="0">
                    <a:sym typeface="Symbol" panose="05050102010706020507" pitchFamily="18" charset="2"/>
                  </a:rPr>
                  <a:t>-</a:t>
                </a:r>
                <a:r>
                  <a:rPr lang="ru-RU" sz="2400" dirty="0" smtClean="0">
                    <a:sym typeface="Symbol" panose="05050102010706020507" pitchFamily="18" charset="2"/>
                  </a:rPr>
                  <a:t>покрытия</a:t>
                </a:r>
                <a:r>
                  <a:rPr lang="ru-RU" sz="2400" dirty="0" smtClean="0"/>
                  <a:t> 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u-RU" sz="2400" dirty="0" smtClean="0"/>
                  <a:t>,</a:t>
                </a:r>
                <a:r>
                  <a:rPr lang="en-US" sz="2400" dirty="0" smtClean="0"/>
                  <a:t/>
                </a:r>
                <a:r>
                  <a:rPr lang="ru-RU" sz="2400" dirty="0" smtClean="0"/>
                  <a:t>а также решеток, на которых достигаются эти экстремальный значения плотностей. Мы рассмотрим асимптотики этих величин при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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∞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77" y="4293886"/>
                <a:ext cx="10568097" cy="1938992"/>
              </a:xfrm>
              <a:prstGeom prst="rect">
                <a:avLst/>
              </a:prstGeom>
              <a:blipFill>
                <a:blip r:embed="rId3"/>
                <a:stretch>
                  <a:fillRect l="-865" t="-2516" r="-865" b="-6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4831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0" y="-1860"/>
            <a:ext cx="914400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white"/>
                </a:solidFill>
                <a:latin typeface="Calibri"/>
              </a:rPr>
              <a:t>Теоремы</a:t>
            </a:r>
            <a:endParaRPr lang="ru-RU" sz="3600" b="1" dirty="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80724" y="1299667"/>
                <a:ext cx="11030551" cy="433169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 smtClean="0">
                    <a:cs typeface="Times New Roman" panose="02020603050405020304" pitchFamily="18" charset="0"/>
                  </a:rPr>
                  <a:t>Автором доказана</a:t>
                </a:r>
              </a:p>
              <a:p>
                <a:pPr marL="0" indent="0">
                  <a:buNone/>
                </a:pPr>
                <a:r>
                  <a:rPr lang="ru-RU" sz="2400" b="1" dirty="0" smtClean="0">
                    <a:cs typeface="Times New Roman" panose="02020603050405020304" pitchFamily="18" charset="0"/>
                  </a:rPr>
                  <a:t>Теорема 1</a:t>
                </a:r>
                <a:r>
                  <a:rPr lang="ru-RU" sz="2400" b="1" dirty="0">
                    <a:cs typeface="Times New Roman" panose="02020603050405020304" pitchFamily="18" charset="0"/>
                  </a:rPr>
                  <a:t>. </a:t>
                </a:r>
                <a:r>
                  <a:rPr lang="ru-RU" sz="2400" dirty="0">
                    <a:cs typeface="Times New Roman" panose="02020603050405020304" pitchFamily="18" charset="0"/>
                  </a:rPr>
                  <a:t>При всех натуральных</a:t>
                </a:r>
                <a:r>
                  <a:rPr lang="en-US" sz="2400" dirty="0"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, </a:t>
                </a:r>
                <a:r>
                  <a:rPr lang="ru-RU" sz="2400" dirty="0">
                    <a:cs typeface="Times New Roman" panose="02020603050405020304" pitchFamily="18" charset="0"/>
                  </a:rPr>
                  <a:t>существуют положительные постоянные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&gt;0;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, </a:t>
                </a:r>
                <a:r>
                  <a:rPr lang="ru-RU" sz="2400" dirty="0">
                    <a:cs typeface="Times New Roman" panose="02020603050405020304" pitchFamily="18" charset="0"/>
                  </a:rPr>
                  <a:t>зависящие только от </a:t>
                </a:r>
                <a:r>
                  <a:rPr lang="en-US" sz="2400" i="1" dirty="0"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cs typeface="Times New Roman" panose="02020603050405020304" pitchFamily="18" charset="0"/>
                  </a:rPr>
                  <a:t> такие, что при </a:t>
                </a:r>
                <a:r>
                  <a:rPr lang="en-US" sz="2400" i="1" dirty="0">
                    <a:cs typeface="Times New Roman" panose="02020603050405020304" pitchFamily="18" charset="0"/>
                  </a:rPr>
                  <a:t>k→∞</a:t>
                </a:r>
                <a:r>
                  <a:rPr lang="ru-RU" sz="2400" i="1" dirty="0">
                    <a:cs typeface="Times New Roman" panose="02020603050405020304" pitchFamily="18" charset="0"/>
                  </a:rPr>
                  <a:t/>
                </a:r>
                <a:r>
                  <a:rPr lang="ru-RU" sz="2400" dirty="0">
                    <a:cs typeface="Times New Roman" panose="02020603050405020304" pitchFamily="18" charset="0"/>
                  </a:rPr>
                  <a:t>справедливы неравенства: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&lt;1−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&gt;1−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sz="2400" dirty="0"/>
              </a:p>
              <a:p>
                <a:pPr marL="0" indent="0">
                  <a:buNone/>
                </a:pPr>
                <a:endParaRPr lang="ru-RU" sz="1800" dirty="0"/>
              </a:p>
              <a:p>
                <a:pPr marL="0" indent="0" algn="just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ru-RU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80724" y="1299667"/>
                <a:ext cx="11030551" cy="4331691"/>
              </a:xfrm>
              <a:blipFill>
                <a:blip r:embed="rId2"/>
                <a:stretch>
                  <a:fillRect l="-829" r="-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-1"/>
            <a:ext cx="12192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FiraSans-Regular"/>
                <a:cs typeface="Arial" panose="020B0604020202020204" pitchFamily="34" charset="0"/>
              </a:rPr>
              <a:t>    Теоремы</a:t>
            </a:r>
            <a:endParaRPr lang="ru-RU" sz="3600" dirty="0">
              <a:solidFill>
                <a:schemeClr val="bg1"/>
              </a:solidFill>
              <a:latin typeface="FiraSans-Regular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25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6391" y="692696"/>
                <a:ext cx="11030551" cy="594066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ru-RU" sz="2400" dirty="0"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400" dirty="0" smtClean="0">
                    <a:cs typeface="Times New Roman" panose="02020603050405020304" pitchFamily="18" charset="0"/>
                  </a:rPr>
                  <a:t>Автором впервые была </a:t>
                </a:r>
                <a:r>
                  <a:rPr lang="ru-RU" sz="2400" dirty="0">
                    <a:cs typeface="Times New Roman" panose="02020603050405020304" pitchFamily="18" charset="0"/>
                  </a:rPr>
                  <a:t>установлена связь асимптотических оценок плотностей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ru-RU" sz="2400" dirty="0"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ru-RU" sz="2400" dirty="0">
                    <a:cs typeface="Times New Roman" panose="02020603050405020304" pitchFamily="18" charset="0"/>
                  </a:rPr>
                  <a:t> при </a:t>
                </a:r>
                <a:r>
                  <a:rPr lang="en-US" sz="2400" i="1" dirty="0">
                    <a:cs typeface="Times New Roman" panose="02020603050405020304" pitchFamily="18" charset="0"/>
                  </a:rPr>
                  <a:t>k→∞</a:t>
                </a:r>
                <a:r>
                  <a:rPr lang="ru-RU" sz="2400" i="1" dirty="0">
                    <a:cs typeface="Times New Roman" panose="02020603050405020304" pitchFamily="18" charset="0"/>
                  </a:rPr>
                  <a:t/>
                </a:r>
                <a:r>
                  <a:rPr lang="ru-RU" sz="2400" dirty="0">
                    <a:cs typeface="Times New Roman" panose="02020603050405020304" pitchFamily="18" charset="0"/>
                  </a:rPr>
                  <a:t>с оценкой максимального и минимального числа точек решетки в шаре с подвижным центром, которая является ключевым фактом, дающим возможность применить результаты, полученные в теории многократных решетчатых упаковок и покрытий к решению спектральной задачи.</a:t>
                </a:r>
              </a:p>
              <a:p>
                <a:pPr marL="0" indent="0" algn="just">
                  <a:buNone/>
                </a:pPr>
                <a:r>
                  <a:rPr lang="ru-RU" sz="2400" dirty="0" smtClean="0">
                    <a:cs typeface="Times New Roman" panose="02020603050405020304" pitchFamily="18" charset="0"/>
                  </a:rPr>
                  <a:t>	Определим </a:t>
                </a:r>
                <a:r>
                  <a:rPr lang="ru-RU" sz="2400" dirty="0">
                    <a:cs typeface="Times New Roman" panose="02020603050405020304" pitchFamily="18" charset="0"/>
                  </a:rPr>
                  <a:t>для решетки </a:t>
                </a:r>
                <a:r>
                  <a:rPr lang="el-GR" sz="2400" dirty="0">
                    <a:cs typeface="Times New Roman" panose="02020603050405020304" pitchFamily="18" charset="0"/>
                  </a:rPr>
                  <a:t>Λ</a:t>
                </a:r>
                <a:r>
                  <a:rPr lang="ru-RU" sz="2400" dirty="0">
                    <a:cs typeface="Times New Roman" panose="02020603050405020304" pitchFamily="18" charset="0"/>
                  </a:rPr>
                  <a:t> в </a:t>
                </a:r>
                <a:r>
                  <a:rPr lang="ru-RU" sz="2400" b="1" i="1" dirty="0" err="1">
                    <a:cs typeface="Times New Roman" panose="02020603050405020304" pitchFamily="18" charset="0"/>
                  </a:rPr>
                  <a:t>R</a:t>
                </a:r>
                <a:r>
                  <a:rPr lang="ru-RU" sz="2400" i="1" baseline="30000" dirty="0" err="1"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cs typeface="Times New Roman" panose="02020603050405020304" pitchFamily="18" charset="0"/>
                  </a:rPr>
                  <a:t>  с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det</m:t>
                    </m:r>
                  </m:oMath>
                </a14:m>
                <a:r>
                  <a:rPr lang="el-GR" sz="24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Λ</a:t>
                </a:r>
                <a:r>
                  <a:rPr lang="ru-RU" sz="24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=1 и фундаментальным параллелепипедом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</m:oMath>
                </a14:m>
                <a:r>
                  <a:rPr lang="el-GR" sz="2400" dirty="0">
                    <a:cs typeface="Times New Roman" panose="02020603050405020304" pitchFamily="18" charset="0"/>
                  </a:rPr>
                  <a:t>Λ</a:t>
                </a:r>
                <a:r>
                  <a:rPr lang="en-US" sz="2400" dirty="0"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cs typeface="Times New Roman" panose="02020603050405020304" pitchFamily="18" charset="0"/>
                  </a:rPr>
                  <a:t>величины </a:t>
                </a:r>
                <a:r>
                  <a:rPr lang="en-US" sz="2400" i="1" dirty="0">
                    <a:cs typeface="Times New Roman" panose="02020603050405020304" pitchFamily="18" charset="0"/>
                  </a:rPr>
                  <a:t>N </a:t>
                </a:r>
                <a:r>
                  <a:rPr lang="en-US" sz="2400" dirty="0">
                    <a:cs typeface="Times New Roman" panose="02020603050405020304" pitchFamily="18" charset="0"/>
                  </a:rPr>
                  <a:t>(</a:t>
                </a:r>
                <a:r>
                  <a:rPr lang="el-GR" sz="2400" dirty="0">
                    <a:cs typeface="Times New Roman" panose="02020603050405020304" pitchFamily="18" charset="0"/>
                  </a:rPr>
                  <a:t>Λ</a:t>
                </a:r>
                <a:r>
                  <a:rPr lang="ru-RU" sz="2400" dirty="0"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cs typeface="Times New Roman" panose="02020603050405020304" pitchFamily="18" charset="0"/>
                  </a:rPr>
                  <a:t>X, </a:t>
                </a:r>
                <a:r>
                  <a:rPr lang="el-GR" sz="2400" i="1" dirty="0">
                    <a:cs typeface="Times New Roman" panose="02020603050405020304" pitchFamily="18" charset="0"/>
                  </a:rPr>
                  <a:t>σ</a:t>
                </a:r>
                <a:r>
                  <a:rPr lang="en-US" sz="2400" dirty="0">
                    <a:cs typeface="Times New Roman" panose="02020603050405020304" pitchFamily="18" charset="0"/>
                  </a:rPr>
                  <a:t>) – </a:t>
                </a:r>
                <a:r>
                  <a:rPr lang="ru-RU" sz="2400" dirty="0">
                    <a:cs typeface="Times New Roman" panose="02020603050405020304" pitchFamily="18" charset="0"/>
                  </a:rPr>
                  <a:t>число точек решетки </a:t>
                </a:r>
                <a:r>
                  <a:rPr lang="el-GR" sz="2400" dirty="0">
                    <a:cs typeface="Times New Roman" panose="02020603050405020304" pitchFamily="18" charset="0"/>
                  </a:rPr>
                  <a:t>Λ</a:t>
                </a:r>
                <a:r>
                  <a:rPr lang="ru-RU" sz="2400" dirty="0">
                    <a:cs typeface="Times New Roman" panose="02020603050405020304" pitchFamily="18" charset="0"/>
                  </a:rPr>
                  <a:t> в шаре </a:t>
                </a:r>
                <a:r>
                  <a:rPr lang="en-US" sz="2400" i="1" dirty="0"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cs typeface="Times New Roman" panose="02020603050405020304" pitchFamily="18" charset="0"/>
                  </a:rPr>
                  <a:t> объема </a:t>
                </a:r>
                <a:r>
                  <a:rPr lang="el-GR" sz="2400" i="1" dirty="0">
                    <a:cs typeface="Times New Roman" panose="02020603050405020304" pitchFamily="18" charset="0"/>
                  </a:rPr>
                  <a:t>σ</a:t>
                </a:r>
                <a:r>
                  <a:rPr lang="ru-RU" sz="2400" i="1" dirty="0">
                    <a:cs typeface="Times New Roman" panose="02020603050405020304" pitchFamily="18" charset="0"/>
                  </a:rPr>
                  <a:t/>
                </a:r>
                <a:r>
                  <a:rPr lang="ru-RU" sz="2400" dirty="0">
                    <a:cs typeface="Times New Roman" panose="02020603050405020304" pitchFamily="18" charset="0"/>
                  </a:rPr>
                  <a:t>с центром в точке </a:t>
                </a:r>
                <a:r>
                  <a:rPr lang="en-US" sz="2400" i="1" dirty="0"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i="1" dirty="0">
                    <a:cs typeface="Times New Roman" panose="02020603050405020304" pitchFamily="18" charset="0"/>
                  </a:rPr>
                  <a:t/>
                </a:r>
                <a:r>
                  <a:rPr lang="ru-RU" sz="2400" b="1" i="1" dirty="0" err="1">
                    <a:cs typeface="Times New Roman" panose="02020603050405020304" pitchFamily="18" charset="0"/>
                  </a:rPr>
                  <a:t>R</a:t>
                </a:r>
                <a:r>
                  <a:rPr lang="ru-RU" sz="2400" i="1" baseline="30000" dirty="0" err="1">
                    <a:cs typeface="Times New Roman" panose="02020603050405020304" pitchFamily="18" charset="0"/>
                  </a:rPr>
                  <a:t>m</a:t>
                </a:r>
                <a:r>
                  <a:rPr lang="ru-RU" sz="2400" i="1" dirty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l-GR" sz="2400" dirty="0">
                            <a:cs typeface="Times New Roman" panose="02020603050405020304" pitchFamily="18" charset="0"/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sz="2400" dirty="0"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l-G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l-GR" sz="2400" dirty="0">
                                    <a:cs typeface="Times New Roman" panose="02020603050405020304" pitchFamily="18" charset="0"/>
                                  </a:rPr>
                                  <m:t>Λ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func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l-GR" sz="2400" dirty="0">
                        <a:cs typeface="Times New Roman" panose="02020603050405020304" pitchFamily="18" charset="0"/>
                      </a:rPr>
                      <m:t>Λ</m:t>
                    </m:r>
                    <m:r>
                      <m:rPr>
                        <m:nor/>
                      </m:rPr>
                      <a:rPr lang="ru-RU" sz="2400" dirty="0"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400" i="1" dirty="0"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400" i="1" dirty="0"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l-GR" sz="2400" i="1" dirty="0">
                        <a:cs typeface="Times New Roman" panose="02020603050405020304" pitchFamily="18" charset="0"/>
                      </a:rPr>
                      <m:t>σ</m:t>
                    </m:r>
                    <m:r>
                      <m:rPr>
                        <m:nor/>
                      </m:rPr>
                      <a:rPr lang="en-US" sz="2400" i="1" dirty="0"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, </a:t>
                </a:r>
                <a:endParaRPr lang="ru-RU" sz="2400" dirty="0"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l-GR" sz="2400" dirty="0">
                            <a:cs typeface="Times New Roman" panose="02020603050405020304" pitchFamily="18" charset="0"/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sz="2400" dirty="0"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l-G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l-GR" sz="2400" dirty="0">
                                    <a:cs typeface="Times New Roman" panose="02020603050405020304" pitchFamily="18" charset="0"/>
                                  </a:rPr>
                                  <m:t>Λ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func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l-GR" sz="2400" dirty="0">
                        <a:cs typeface="Times New Roman" panose="02020603050405020304" pitchFamily="18" charset="0"/>
                      </a:rPr>
                      <m:t>Λ</m:t>
                    </m:r>
                    <m:r>
                      <m:rPr>
                        <m:nor/>
                      </m:rPr>
                      <a:rPr lang="ru-RU" sz="2400" dirty="0"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400" i="1" dirty="0"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400" i="1" dirty="0"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l-GR" sz="2400" i="1" dirty="0">
                        <a:cs typeface="Times New Roman" panose="02020603050405020304" pitchFamily="18" charset="0"/>
                      </a:rPr>
                      <m:t>σ</m:t>
                    </m:r>
                    <m:r>
                      <m:rPr>
                        <m:nor/>
                      </m:rPr>
                      <a:rPr lang="en-US" sz="2400" i="1" dirty="0"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ru-RU" sz="2400" dirty="0"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cs typeface="Times New Roman" panose="02020603050405020304" pitchFamily="18" charset="0"/>
                  </a:rPr>
                  <a:t> Очевидно, что </a:t>
                </a:r>
                <a:r>
                  <a:rPr lang="en-US" sz="2400" i="1" dirty="0">
                    <a:cs typeface="Times New Roman" panose="02020603050405020304" pitchFamily="18" charset="0"/>
                  </a:rPr>
                  <a:t>N </a:t>
                </a:r>
                <a:r>
                  <a:rPr lang="en-US" sz="2400" dirty="0">
                    <a:cs typeface="Times New Roman" panose="02020603050405020304" pitchFamily="18" charset="0"/>
                  </a:rPr>
                  <a:t>(</a:t>
                </a:r>
                <a:r>
                  <a:rPr lang="el-GR" sz="2400" dirty="0">
                    <a:cs typeface="Times New Roman" panose="02020603050405020304" pitchFamily="18" charset="0"/>
                  </a:rPr>
                  <a:t>Λ</a:t>
                </a:r>
                <a:r>
                  <a:rPr lang="ru-RU" sz="2400" dirty="0"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cs typeface="Times New Roman" panose="02020603050405020304" pitchFamily="18" charset="0"/>
                  </a:rPr>
                  <a:t>X, </a:t>
                </a:r>
                <a:r>
                  <a:rPr lang="el-GR" sz="2400" i="1" dirty="0">
                    <a:cs typeface="Times New Roman" panose="02020603050405020304" pitchFamily="18" charset="0"/>
                  </a:rPr>
                  <a:t>σ</a:t>
                </a:r>
                <a:r>
                  <a:rPr lang="en-US" sz="2400" dirty="0">
                    <a:cs typeface="Times New Roman" panose="02020603050405020304" pitchFamily="18" charset="0"/>
                  </a:rPr>
                  <a:t>) ≈</a:t>
                </a:r>
                <a:r>
                  <a:rPr lang="ru-RU" sz="2400" dirty="0">
                    <a:cs typeface="Times New Roman" panose="02020603050405020304" pitchFamily="18" charset="0"/>
                  </a:rPr>
                  <a:t/>
                </a:r>
                <a:r>
                  <a:rPr lang="el-GR" sz="2400" i="1" dirty="0">
                    <a:cs typeface="Times New Roman" panose="02020603050405020304" pitchFamily="18" charset="0"/>
                  </a:rPr>
                  <a:t>σ</a:t>
                </a:r>
                <a:r>
                  <a:rPr lang="ru-RU" sz="2400" i="1" dirty="0">
                    <a:cs typeface="Times New Roman" panose="02020603050405020304" pitchFamily="18" charset="0"/>
                  </a:rPr>
                  <a:t>. </a:t>
                </a:r>
                <a:endParaRPr lang="ru-RU" sz="2400" dirty="0"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ru-RU" sz="2400" dirty="0"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ru-RU" sz="24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6391" y="692696"/>
                <a:ext cx="11030551" cy="5940660"/>
              </a:xfrm>
              <a:blipFill>
                <a:blip r:embed="rId2"/>
                <a:stretch>
                  <a:fillRect l="-829" r="-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-1"/>
            <a:ext cx="12192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FiraSans-Regular"/>
                <a:cs typeface="Arial" panose="020B0604020202020204" pitchFamily="34" charset="0"/>
              </a:rPr>
              <a:t>    Теоремы</a:t>
            </a:r>
            <a:endParaRPr lang="ru-RU" sz="3600" dirty="0">
              <a:solidFill>
                <a:schemeClr val="bg1"/>
              </a:solidFill>
              <a:latin typeface="FiraSans-Regular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60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89935" y="1376091"/>
                <a:ext cx="10840065" cy="475520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400" dirty="0">
                    <a:cs typeface="Times New Roman" panose="02020603050405020304" pitchFamily="18" charset="0"/>
                  </a:rPr>
                  <a:t>Задача нахождения возможно более точной оценки остатка разности</a:t>
                </a:r>
                <a:r>
                  <a:rPr lang="en-US" sz="2400" dirty="0">
                    <a:cs typeface="Times New Roman" panose="02020603050405020304" pitchFamily="18" charset="0"/>
                  </a:rPr>
                  <a:t/>
                </a:r>
                <a:endParaRPr lang="en-US" sz="2400" i="1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l-GR" sz="2400" dirty="0">
                          <a:cs typeface="Times New Roman" panose="02020603050405020304" pitchFamily="18" charset="0"/>
                        </a:rPr>
                        <m:t>Λ</m:t>
                      </m:r>
                      <m:r>
                        <m:rPr>
                          <m:nor/>
                        </m:rPr>
                        <a:rPr lang="ru-RU" sz="2400" dirty="0"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400" i="1" dirty="0"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i="1" dirty="0"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l-GR" sz="2400" i="1" dirty="0">
                          <a:cs typeface="Times New Roman" panose="02020603050405020304" pitchFamily="18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2400" i="1" dirty="0">
                          <a:cs typeface="Times New Roman" panose="02020603050405020304" pitchFamily="18" charset="0"/>
                        </a:rPr>
                        <m:t>) =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l-GR" sz="2400" dirty="0">
                          <a:cs typeface="Times New Roman" panose="02020603050405020304" pitchFamily="18" charset="0"/>
                        </a:rPr>
                        <m:t>Λ</m:t>
                      </m:r>
                      <m:r>
                        <m:rPr>
                          <m:nor/>
                        </m:rPr>
                        <a:rPr lang="ru-RU" sz="2400" dirty="0"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400" i="1" dirty="0"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i="1" dirty="0"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l-GR" sz="2400" i="1" dirty="0">
                          <a:cs typeface="Times New Roman" panose="02020603050405020304" pitchFamily="18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2400" i="1" dirty="0"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400" dirty="0"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–</m:t>
                      </m:r>
                      <m:r>
                        <m:rPr>
                          <m:nor/>
                        </m:rPr>
                        <a:rPr lang="en-US" sz="2400" dirty="0"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2400" i="1" dirty="0">
                          <a:cs typeface="Times New Roman" panose="02020603050405020304" pitchFamily="18" charset="0"/>
                        </a:rPr>
                        <m:t>σ</m:t>
                      </m:r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>
                    <a:cs typeface="Times New Roman" panose="02020603050405020304" pitchFamily="18" charset="0"/>
                  </a:rPr>
                  <a:t>составляет классическую «проблему шара» в теории чисел, восходящую к Гауссу, который занимался ей в размерности </a:t>
                </a:r>
                <a:r>
                  <a:rPr lang="ru-RU" sz="2400" i="1" dirty="0">
                    <a:cs typeface="Times New Roman" panose="02020603050405020304" pitchFamily="18" charset="0"/>
                  </a:rPr>
                  <a:t>два</a:t>
                </a:r>
                <a:r>
                  <a:rPr lang="ru-RU" sz="2400" dirty="0">
                    <a:cs typeface="Times New Roman" panose="02020603050405020304" pitchFamily="18" charset="0"/>
                  </a:rPr>
                  <a:t> («проблема круга</a:t>
                </a:r>
                <a:r>
                  <a:rPr lang="ru-RU" sz="2400" dirty="0" smtClean="0">
                    <a:cs typeface="Times New Roman" panose="02020603050405020304" pitchFamily="18" charset="0"/>
                  </a:rPr>
                  <a:t>»). Величину </a:t>
                </a:r>
                <a14:m>
                  <m:oMath xmlns:m="http://schemas.openxmlformats.org/officeDocument/2006/math">
                    <m:r>
                      <a:rPr lang="el-GR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𝜉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l-GR" sz="2400" dirty="0">
                            <a:cs typeface="Times New Roman" panose="02020603050405020304" pitchFamily="18" charset="0"/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sz="2400" dirty="0"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l-G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  <m:r>
                      <a:rPr lang="ru-RU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l-GR" sz="2400" dirty="0">
                            <a:cs typeface="Times New Roman" panose="02020603050405020304" pitchFamily="18" charset="0"/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sz="2400" dirty="0"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l-G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  <m:r>
                      <a:rPr lang="ru-RU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l-GR" sz="2400" dirty="0">
                            <a:cs typeface="Times New Roman" panose="02020603050405020304" pitchFamily="18" charset="0"/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sz="2400" dirty="0"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l-G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ru-RU" sz="2400" dirty="0">
                    <a:cs typeface="Times New Roman" panose="02020603050405020304" pitchFamily="18" charset="0"/>
                  </a:rPr>
                  <a:t> назовем колебанием числа точек решетки </a:t>
                </a:r>
                <a:r>
                  <a:rPr lang="el-GR" sz="2400" dirty="0">
                    <a:cs typeface="Times New Roman" panose="02020603050405020304" pitchFamily="18" charset="0"/>
                  </a:rPr>
                  <a:t>Λ</a:t>
                </a:r>
                <a:r>
                  <a:rPr lang="ru-RU" sz="2400" dirty="0">
                    <a:cs typeface="Times New Roman" panose="02020603050405020304" pitchFamily="18" charset="0"/>
                  </a:rPr>
                  <a:t> в шаре объема 𝜎.</a:t>
                </a:r>
              </a:p>
              <a:p>
                <a:pPr marL="0" indent="0" algn="just">
                  <a:buNone/>
                </a:pPr>
                <a:r>
                  <a:rPr lang="ru-RU" sz="2400" dirty="0" smtClean="0">
                    <a:cs typeface="Times New Roman" panose="02020603050405020304" pitchFamily="18" charset="0"/>
                  </a:rPr>
                  <a:t>Пусть </a:t>
                </a:r>
                <a:r>
                  <a:rPr lang="ru-RU" sz="2400" dirty="0">
                    <a:cs typeface="Times New Roman" panose="02020603050405020304" pitchFamily="18" charset="0"/>
                  </a:rPr>
                  <a:t>действительное число </a:t>
                </a:r>
                <a:r>
                  <a:rPr lang="en-US" sz="2400" dirty="0">
                    <a:cs typeface="Times New Roman" panose="02020603050405020304" pitchFamily="18" charset="0"/>
                  </a:rPr>
                  <a:t>𝜎</a:t>
                </a:r>
                <a:r>
                  <a:rPr lang="en-US" sz="2400" i="1" dirty="0">
                    <a:cs typeface="Times New Roman" panose="02020603050405020304" pitchFamily="18" charset="0"/>
                  </a:rPr>
                  <a:t>→∞</a:t>
                </a:r>
                <a:r>
                  <a:rPr lang="ru-RU" sz="2400" i="1" dirty="0"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cs typeface="Times New Roman" panose="02020603050405020304" pitchFamily="18" charset="0"/>
                  </a:rPr>
                  <a:t>  Автором доказана (</a:t>
                </a:r>
                <a:r>
                  <a:rPr lang="ru-RU" sz="2400" dirty="0" smtClean="0">
                    <a:cs typeface="Times New Roman" panose="02020603050405020304" pitchFamily="18" charset="0"/>
                  </a:rPr>
                  <a:t>Яковлев </a:t>
                </a:r>
                <a:r>
                  <a:rPr lang="ru-RU" sz="2400" dirty="0">
                    <a:cs typeface="Times New Roman" panose="02020603050405020304" pitchFamily="18" charset="0"/>
                  </a:rPr>
                  <a:t>Н. Н. Асимптотики плотностей оптимальных решетчатых -упаковок и  -покрытий и неоднородная проблема шара // В сб.: Комбинаторный анализ. Выпуск 7: Сб. статей. Под ред. К. А. Рыбникова.-М.: Изд-во МГУ, 1986, С. </a:t>
                </a:r>
                <a:r>
                  <a:rPr lang="ru-RU" sz="2400" dirty="0" smtClean="0">
                    <a:cs typeface="Times New Roman" panose="02020603050405020304" pitchFamily="18" charset="0"/>
                  </a:rPr>
                  <a:t>127-135) раскрывающая связь оценки остатка этой разности с оценками в другую сторону асимптотик плотностей многократных упаковок и покрытий</a:t>
                </a:r>
                <a:endParaRPr lang="ru-RU" sz="24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89935" y="1376091"/>
                <a:ext cx="10840065" cy="4755203"/>
              </a:xfrm>
              <a:blipFill>
                <a:blip r:embed="rId2"/>
                <a:stretch>
                  <a:fillRect l="-900" t="-1026" r="-844" b="-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-1"/>
            <a:ext cx="12192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FiraSans-Regular"/>
                <a:cs typeface="Arial" panose="020B0604020202020204" pitchFamily="34" charset="0"/>
              </a:rPr>
              <a:t>    Связь с асимптотиками плотностей</a:t>
            </a:r>
            <a:endParaRPr lang="ru-RU" sz="3600" dirty="0">
              <a:solidFill>
                <a:schemeClr val="bg1"/>
              </a:solidFill>
              <a:latin typeface="FiraSans-Regular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00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89935" y="692696"/>
                <a:ext cx="10840065" cy="594066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endParaRPr lang="ru-RU" sz="2400" b="1" dirty="0" smtClean="0"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ru-RU" sz="2400" b="1" dirty="0"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400" b="1" dirty="0" smtClean="0">
                    <a:cs typeface="Times New Roman" panose="02020603050405020304" pitchFamily="18" charset="0"/>
                  </a:rPr>
                  <a:t>Теорема 2.</a:t>
                </a:r>
                <a:r>
                  <a:rPr lang="ru-RU" sz="2400" dirty="0" smtClean="0">
                    <a:cs typeface="Times New Roman" panose="02020603050405020304" pitchFamily="18" charset="0"/>
                  </a:rPr>
                  <a:t/>
                </a:r>
                <a:r>
                  <a:rPr lang="ru-RU" sz="2400" dirty="0">
                    <a:cs typeface="Times New Roman" panose="02020603050405020304" pitchFamily="18" charset="0"/>
                  </a:rPr>
                  <a:t>Пусть при </a:t>
                </a:r>
                <a:r>
                  <a:rPr lang="en-US" sz="2400" dirty="0">
                    <a:cs typeface="Times New Roman" panose="02020603050405020304" pitchFamily="18" charset="0"/>
                  </a:rPr>
                  <a:t>𝜎</a:t>
                </a:r>
                <a:r>
                  <a:rPr lang="en-US" sz="2400" i="1" dirty="0">
                    <a:cs typeface="Times New Roman" panose="02020603050405020304" pitchFamily="18" charset="0"/>
                  </a:rPr>
                  <a:t>→∞</a:t>
                </a:r>
                <a:r>
                  <a:rPr lang="ru-RU" sz="2400" i="1" dirty="0">
                    <a:cs typeface="Times New Roman" panose="02020603050405020304" pitchFamily="18" charset="0"/>
                  </a:rPr>
                  <a:t/>
                </a:r>
                <a:r>
                  <a:rPr lang="ru-RU" sz="2400" dirty="0">
                    <a:cs typeface="Times New Roman" panose="02020603050405020304" pitchFamily="18" charset="0"/>
                  </a:rPr>
                  <a:t>равномерно по </a:t>
                </a:r>
                <a:r>
                  <a:rPr lang="en-US" sz="2400" i="1" dirty="0"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i="1" dirty="0">
                    <a:cs typeface="Times New Roman" panose="02020603050405020304" pitchFamily="18" charset="0"/>
                  </a:rPr>
                  <a:t/>
                </a:r>
                <a:r>
                  <a:rPr lang="ru-RU" sz="2400" b="1" i="1" dirty="0" err="1">
                    <a:cs typeface="Times New Roman" panose="02020603050405020304" pitchFamily="18" charset="0"/>
                  </a:rPr>
                  <a:t>R</a:t>
                </a:r>
                <a:r>
                  <a:rPr lang="ru-RU" sz="2400" i="1" baseline="30000" dirty="0" err="1">
                    <a:cs typeface="Times New Roman" panose="02020603050405020304" pitchFamily="18" charset="0"/>
                  </a:rPr>
                  <a:t>m</a:t>
                </a:r>
                <a:r>
                  <a:rPr lang="ru-RU" sz="2400" i="1" dirty="0">
                    <a:cs typeface="Times New Roman" panose="02020603050405020304" pitchFamily="18" charset="0"/>
                  </a:rPr>
                  <a:t/>
                </a:r>
                <a:r>
                  <a:rPr lang="ru-RU" sz="2400" dirty="0">
                    <a:cs typeface="Times New Roman" panose="02020603050405020304" pitchFamily="18" charset="0"/>
                  </a:rPr>
                  <a:t>выполняется </a:t>
                </a:r>
                <a:r>
                  <a:rPr lang="ru-RU" sz="2400" dirty="0" smtClean="0">
                    <a:cs typeface="Times New Roman" panose="02020603050405020304" pitchFamily="18" charset="0"/>
                  </a:rPr>
                  <a:t>неравенство</a:t>
                </a:r>
                <a:endParaRPr lang="ru-RU" sz="2400" i="1" dirty="0" smtClean="0"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l-GR" sz="2400" dirty="0">
                            <a:cs typeface="Times New Roman" panose="02020603050405020304" pitchFamily="18" charset="0"/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ru-RU" sz="2400" dirty="0"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sz="2400" i="1" dirty="0"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 i="1" dirty="0"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l-GR" sz="2400" i="1" dirty="0"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m:rPr>
                            <m:nor/>
                          </m:rPr>
                          <a:rPr lang="en-US" sz="2400" i="1" dirty="0"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400" dirty="0">
                            <a:cs typeface="Times New Roman" panose="02020603050405020304" pitchFamily="18" charset="0"/>
                          </a:rPr>
                          <m:t>Λ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2400" i="1" dirty="0"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p>
                        <m:r>
                          <a:rPr lang="el-G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ru-RU" sz="2400" i="1" dirty="0" smtClean="0">
                    <a:cs typeface="Times New Roman" panose="02020603050405020304" pitchFamily="18" charset="0"/>
                  </a:rPr>
                  <a:t/>
                </a:r>
                <a:r>
                  <a:rPr lang="ru-RU" sz="2400" dirty="0" smtClean="0">
                    <a:cs typeface="Times New Roman" panose="02020603050405020304" pitchFamily="18" charset="0"/>
                  </a:rPr>
                  <a:t>(1)</a:t>
                </a:r>
                <a:endParaRPr lang="ru-RU" sz="2400" dirty="0"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400" dirty="0">
                    <a:cs typeface="Times New Roman" panose="02020603050405020304" pitchFamily="18" charset="0"/>
                  </a:rPr>
                  <a:t>где </a:t>
                </a:r>
                <a:r>
                  <a:rPr lang="el-GR" sz="2400" dirty="0">
                    <a:cs typeface="Times New Roman" panose="02020603050405020304" pitchFamily="18" charset="0"/>
                  </a:rPr>
                  <a:t>Λ</a:t>
                </a:r>
                <a:r>
                  <a:rPr lang="ru-RU" sz="2400" dirty="0">
                    <a:cs typeface="Times New Roman" panose="02020603050405020304" pitchFamily="18" charset="0"/>
                  </a:rPr>
                  <a:t> – произвольная решетка с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det</m:t>
                    </m:r>
                  </m:oMath>
                </a14:m>
                <a:r>
                  <a:rPr lang="el-GR" sz="24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Λ</a:t>
                </a:r>
                <a:r>
                  <a:rPr lang="ru-RU" sz="24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=1,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400" dirty="0">
                            <a:cs typeface="Times New Roman" panose="02020603050405020304" pitchFamily="18" charset="0"/>
                          </a:rPr>
                          <m:t>Λ</m:t>
                        </m:r>
                      </m:sub>
                    </m:sSub>
                  </m:oMath>
                </a14:m>
                <a:r>
                  <a:rPr lang="ru-RU" sz="2400" dirty="0">
                    <a:cs typeface="Times New Roman" panose="02020603050405020304" pitchFamily="18" charset="0"/>
                  </a:rPr>
                  <a:t/>
                </a:r>
                <a:r>
                  <a:rPr lang="en-US" sz="2400" dirty="0">
                    <a:cs typeface="Times New Roman" panose="02020603050405020304" pitchFamily="18" charset="0"/>
                  </a:rPr>
                  <a:t>&gt; 0, 0 &lt;</a:t>
                </a:r>
                <a:r>
                  <a:rPr lang="el-GR" sz="2400" i="1" dirty="0">
                    <a:cs typeface="Times New Roman" panose="02020603050405020304" pitchFamily="18" charset="0"/>
                  </a:rPr>
                  <a:t>μ</a:t>
                </a:r>
                <a:r>
                  <a:rPr lang="en-US" sz="2400" dirty="0">
                    <a:cs typeface="Times New Roman" panose="02020603050405020304" pitchFamily="18" charset="0"/>
                  </a:rPr>
                  <a:t>&lt; 1</a:t>
                </a:r>
                <a:r>
                  <a:rPr lang="ru-RU" sz="2400" dirty="0">
                    <a:cs typeface="Times New Roman" panose="02020603050405020304" pitchFamily="18" charset="0"/>
                  </a:rPr>
                  <a:t>. Тогда найдется постоянная </a:t>
                </a:r>
                <a:r>
                  <a:rPr lang="en-US" sz="2400" i="1" dirty="0">
                    <a:cs typeface="Times New Roman" panose="02020603050405020304" pitchFamily="18" charset="0"/>
                  </a:rPr>
                  <a:t>c &gt;</a:t>
                </a:r>
                <a:r>
                  <a:rPr lang="en-US" sz="2400" dirty="0">
                    <a:cs typeface="Times New Roman" panose="02020603050405020304" pitchFamily="18" charset="0"/>
                  </a:rPr>
                  <a:t>0</a:t>
                </a:r>
                <a:r>
                  <a:rPr lang="ru-RU" sz="2400" dirty="0">
                    <a:cs typeface="Times New Roman" panose="02020603050405020304" pitchFamily="18" charset="0"/>
                  </a:rPr>
                  <a:t> такая, что при </a:t>
                </a:r>
                <a:r>
                  <a:rPr lang="en-US" sz="2400" i="1" dirty="0">
                    <a:cs typeface="Times New Roman" panose="02020603050405020304" pitchFamily="18" charset="0"/>
                  </a:rPr>
                  <a:t>k→∞</a:t>
                </a:r>
                <a:r>
                  <a:rPr lang="ru-RU" sz="2400" i="1" dirty="0">
                    <a:cs typeface="Times New Roman" panose="02020603050405020304" pitchFamily="18" charset="0"/>
                  </a:rPr>
                  <a:t/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ru-RU" sz="2400" dirty="0" smtClean="0">
                    <a:cs typeface="Times New Roman" panose="02020603050405020304" pitchFamily="18" charset="0"/>
                  </a:rPr>
                  <a:t>           (2)</a:t>
                </a:r>
                <a:endParaRPr lang="ru-RU" sz="24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89935" y="692696"/>
                <a:ext cx="10840065" cy="5940660"/>
              </a:xfrm>
              <a:blipFill>
                <a:blip r:embed="rId2"/>
                <a:stretch>
                  <a:fillRect l="-900" r="-8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-1"/>
            <a:ext cx="12192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FiraSans-Regular"/>
                <a:cs typeface="Arial" panose="020B0604020202020204" pitchFamily="34" charset="0"/>
              </a:rPr>
              <a:t>    Связь с асимптотиками плотностей</a:t>
            </a:r>
            <a:endParaRPr lang="ru-RU" sz="3600" dirty="0">
              <a:solidFill>
                <a:schemeClr val="bg1"/>
              </a:solidFill>
              <a:latin typeface="FiraSans-Regular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311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2776" y="692696"/>
            <a:ext cx="8426450" cy="59406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cs typeface="Times New Roman" panose="02020603050405020304" pitchFamily="18" charset="0"/>
              </a:rPr>
              <a:t>Результат </a:t>
            </a:r>
            <a:r>
              <a:rPr lang="ru-RU" sz="2000" dirty="0">
                <a:cs typeface="Times New Roman" panose="02020603050405020304" pitchFamily="18" charset="0"/>
              </a:rPr>
              <a:t>И. М. </a:t>
            </a:r>
            <a:r>
              <a:rPr lang="ru-RU" sz="2000" dirty="0" smtClean="0">
                <a:cs typeface="Times New Roman" panose="02020603050405020304" pitchFamily="18" charset="0"/>
              </a:rPr>
              <a:t>Виноградова   </a:t>
            </a:r>
            <a:r>
              <a:rPr lang="el-GR" sz="2000" dirty="0" smtClean="0">
                <a:cs typeface="Times New Roman" panose="02020603050405020304" pitchFamily="18" charset="0"/>
              </a:rPr>
              <a:t>μ</a:t>
            </a:r>
            <a:r>
              <a:rPr lang="ru-RU" sz="2000" dirty="0" smtClean="0">
                <a:cs typeface="Times New Roman" panose="02020603050405020304" pitchFamily="18" charset="0"/>
              </a:rPr>
              <a:t>=1/3  (Виноградов </a:t>
            </a:r>
            <a:r>
              <a:rPr lang="ru-RU" sz="2000" dirty="0">
                <a:cs typeface="Times New Roman" panose="02020603050405020304" pitchFamily="18" charset="0"/>
              </a:rPr>
              <a:t>И. М. Новый способ для получения асимптотических </a:t>
            </a:r>
            <a:r>
              <a:rPr lang="ru-RU" sz="2000" dirty="0" smtClean="0">
                <a:cs typeface="Times New Roman" panose="02020603050405020304" pitchFamily="18" charset="0"/>
              </a:rPr>
              <a:t>выражений </a:t>
            </a:r>
            <a:r>
              <a:rPr lang="ru-RU" sz="2000" dirty="0">
                <a:cs typeface="Times New Roman" panose="02020603050405020304" pitchFamily="18" charset="0"/>
              </a:rPr>
              <a:t>арифметических функций // </a:t>
            </a:r>
            <a:r>
              <a:rPr lang="ru-RU" sz="2000" dirty="0" err="1">
                <a:cs typeface="Times New Roman" panose="02020603050405020304" pitchFamily="18" charset="0"/>
              </a:rPr>
              <a:t>Изв</a:t>
            </a:r>
            <a:r>
              <a:rPr lang="ru-RU" sz="2000" dirty="0">
                <a:cs typeface="Times New Roman" panose="02020603050405020304" pitchFamily="18" charset="0"/>
              </a:rPr>
              <a:t>. Рос. Акад. Наук, 1917, Т. 2, №16, С.1347-1378; см.: </a:t>
            </a:r>
            <a:r>
              <a:rPr lang="ru-RU" sz="2000" dirty="0" err="1">
                <a:cs typeface="Times New Roman" panose="02020603050405020304" pitchFamily="18" charset="0"/>
              </a:rPr>
              <a:t>Избр</a:t>
            </a:r>
            <a:r>
              <a:rPr lang="ru-RU" sz="2000" dirty="0">
                <a:cs typeface="Times New Roman" panose="02020603050405020304" pitchFamily="18" charset="0"/>
              </a:rPr>
              <a:t>. труды. М.: Изд-во АН СССР, 1952, С.3-28</a:t>
            </a:r>
            <a:r>
              <a:rPr lang="ru-RU" sz="2000" dirty="0" smtClean="0">
                <a:cs typeface="Times New Roman" panose="02020603050405020304" pitchFamily="18" charset="0"/>
              </a:rPr>
              <a:t>.) </a:t>
            </a:r>
            <a:r>
              <a:rPr lang="ru-RU" sz="2000" dirty="0">
                <a:cs typeface="Times New Roman" panose="02020603050405020304" pitchFamily="18" charset="0"/>
              </a:rPr>
              <a:t>в (1) дает </a:t>
            </a:r>
            <a:r>
              <a:rPr lang="ru-RU" sz="2000" dirty="0" smtClean="0">
                <a:cs typeface="Times New Roman" panose="02020603050405020304" pitchFamily="18" charset="0"/>
              </a:rPr>
              <a:t>в размерности 2 асимптотические оценки для плотностей упаковок и покрытий (</a:t>
            </a:r>
            <a:r>
              <a:rPr lang="ru-RU" sz="2000" dirty="0">
                <a:cs typeface="Times New Roman" panose="02020603050405020304" pitchFamily="18" charset="0"/>
              </a:rPr>
              <a:t>2) </a:t>
            </a:r>
            <a:r>
              <a:rPr lang="ru-RU" sz="2000" dirty="0" smtClean="0">
                <a:cs typeface="Times New Roman" panose="02020603050405020304" pitchFamily="18" charset="0"/>
              </a:rPr>
              <a:t>лучше</a:t>
            </a:r>
            <a:r>
              <a:rPr lang="ru-RU" sz="2000" dirty="0">
                <a:cs typeface="Times New Roman" panose="02020603050405020304" pitchFamily="18" charset="0"/>
              </a:rPr>
              <a:t>, чем </a:t>
            </a:r>
            <a:r>
              <a:rPr lang="ru-RU" sz="2000" dirty="0" smtClean="0">
                <a:cs typeface="Times New Roman" panose="02020603050405020304" pitchFamily="18" charset="0"/>
              </a:rPr>
              <a:t>полученные в 1982г. </a:t>
            </a:r>
            <a:r>
              <a:rPr lang="ru-RU" sz="2000" dirty="0" err="1" smtClean="0">
                <a:cs typeface="Times New Roman" panose="02020603050405020304" pitchFamily="18" charset="0"/>
              </a:rPr>
              <a:t>У.Болле</a:t>
            </a:r>
            <a:r>
              <a:rPr lang="ru-RU" sz="2000" dirty="0" smtClean="0">
                <a:cs typeface="Times New Roman" panose="02020603050405020304" pitchFamily="18" charset="0"/>
              </a:rPr>
              <a:t> (</a:t>
            </a:r>
            <a:r>
              <a:rPr lang="de-DE" sz="2000" dirty="0" smtClean="0">
                <a:cs typeface="Times New Roman" panose="02020603050405020304" pitchFamily="18" charset="0"/>
              </a:rPr>
              <a:t>Bolle </a:t>
            </a:r>
            <a:r>
              <a:rPr lang="de-DE" sz="2000" dirty="0">
                <a:cs typeface="Times New Roman" panose="02020603050405020304" pitchFamily="18" charset="0"/>
              </a:rPr>
              <a:t>U. Dichteabschatzungen </a:t>
            </a:r>
            <a:r>
              <a:rPr lang="de-DE" sz="2000" dirty="0" err="1">
                <a:cs typeface="Times New Roman" panose="02020603050405020304" pitchFamily="18" charset="0"/>
              </a:rPr>
              <a:t>fur</a:t>
            </a:r>
            <a:r>
              <a:rPr lang="de-DE" sz="2000" dirty="0">
                <a:cs typeface="Times New Roman" panose="02020603050405020304" pitchFamily="18" charset="0"/>
              </a:rPr>
              <a:t> mehrfache </a:t>
            </a:r>
            <a:r>
              <a:rPr lang="de-DE" sz="2000" dirty="0" err="1">
                <a:cs typeface="Times New Roman" panose="02020603050405020304" pitchFamily="18" charset="0"/>
              </a:rPr>
              <a:t>gitterformige</a:t>
            </a:r>
            <a:r>
              <a:rPr lang="de-DE" sz="2000" dirty="0">
                <a:cs typeface="Times New Roman" panose="02020603050405020304" pitchFamily="18" charset="0"/>
              </a:rPr>
              <a:t> </a:t>
            </a:r>
            <a:r>
              <a:rPr lang="de-DE" sz="2000" dirty="0" smtClean="0">
                <a:cs typeface="Times New Roman" panose="02020603050405020304" pitchFamily="18" charset="0"/>
              </a:rPr>
              <a:t>Kugelanordnungen </a:t>
            </a:r>
            <a:r>
              <a:rPr lang="de-DE" sz="2000" dirty="0">
                <a:cs typeface="Times New Roman" panose="02020603050405020304" pitchFamily="18" charset="0"/>
              </a:rPr>
              <a:t>im </a:t>
            </a:r>
            <a:r>
              <a:rPr lang="en-US" sz="2000" i="1" dirty="0" smtClean="0">
                <a:cs typeface="Times New Roman" panose="02020603050405020304" pitchFamily="18" charset="0"/>
              </a:rPr>
              <a:t>R</a:t>
            </a:r>
            <a:r>
              <a:rPr lang="en-US" sz="2000" i="1" baseline="30000" dirty="0" smtClean="0">
                <a:cs typeface="Times New Roman" panose="02020603050405020304" pitchFamily="18" charset="0"/>
              </a:rPr>
              <a:t>m</a:t>
            </a:r>
            <a:r>
              <a:rPr lang="de-DE" sz="2000" dirty="0" smtClean="0">
                <a:cs typeface="Times New Roman" panose="02020603050405020304" pitchFamily="18" charset="0"/>
              </a:rPr>
              <a:t> . </a:t>
            </a:r>
            <a:r>
              <a:rPr lang="de-DE" sz="2000" dirty="0">
                <a:cs typeface="Times New Roman" panose="02020603050405020304" pitchFamily="18" charset="0"/>
              </a:rPr>
              <a:t>II // </a:t>
            </a:r>
            <a:r>
              <a:rPr lang="de-DE" sz="2000" dirty="0" err="1">
                <a:cs typeface="Times New Roman" panose="02020603050405020304" pitchFamily="18" charset="0"/>
              </a:rPr>
              <a:t>Studia</a:t>
            </a:r>
            <a:r>
              <a:rPr lang="de-DE" sz="2000" dirty="0"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cs typeface="Times New Roman" panose="02020603050405020304" pitchFamily="18" charset="0"/>
              </a:rPr>
              <a:t>Sci</a:t>
            </a:r>
            <a:r>
              <a:rPr lang="de-DE" sz="2000" dirty="0">
                <a:cs typeface="Times New Roman" panose="02020603050405020304" pitchFamily="18" charset="0"/>
              </a:rPr>
              <a:t>. Math. Hung., 1982. Bd. 17, № 1-4. S. </a:t>
            </a:r>
            <a:r>
              <a:rPr lang="de-DE" sz="2000" dirty="0" smtClean="0">
                <a:cs typeface="Times New Roman" panose="02020603050405020304" pitchFamily="18" charset="0"/>
              </a:rPr>
              <a:t>429-444</a:t>
            </a:r>
            <a:r>
              <a:rPr lang="ru-RU" sz="2000" dirty="0" smtClean="0">
                <a:cs typeface="Times New Roman" panose="02020603050405020304" pitchFamily="18" charset="0"/>
              </a:rPr>
              <a:t>) оценки этих величин</a:t>
            </a:r>
            <a:r>
              <a:rPr lang="de-DE" sz="2000" dirty="0" smtClean="0">
                <a:cs typeface="Times New Roman" panose="02020603050405020304" pitchFamily="18" charset="0"/>
              </a:rPr>
              <a:t>.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cs typeface="Times New Roman" panose="02020603050405020304" pitchFamily="18" charset="0"/>
              </a:rPr>
              <a:t>Затем </a:t>
            </a:r>
            <a:r>
              <a:rPr lang="ru-RU" sz="2000" dirty="0" err="1" smtClean="0">
                <a:cs typeface="Times New Roman" panose="02020603050405020304" pitchFamily="18" charset="0"/>
              </a:rPr>
              <a:t>У.Болле</a:t>
            </a:r>
            <a:r>
              <a:rPr lang="ru-RU" sz="2000" dirty="0" smtClean="0">
                <a:cs typeface="Times New Roman" panose="02020603050405020304" pitchFamily="18" charset="0"/>
              </a:rPr>
              <a:t> опубликовал работу (</a:t>
            </a:r>
            <a:r>
              <a:rPr lang="de-DE" sz="2000" dirty="0" smtClean="0">
                <a:cs typeface="Times New Roman" panose="02020603050405020304" pitchFamily="18" charset="0"/>
              </a:rPr>
              <a:t>Bolle </a:t>
            </a:r>
            <a:r>
              <a:rPr lang="de-DE" sz="2000" dirty="0">
                <a:cs typeface="Times New Roman" panose="02020603050405020304" pitchFamily="18" charset="0"/>
              </a:rPr>
              <a:t>U. Uber die dichte mehrfacher </a:t>
            </a:r>
            <a:r>
              <a:rPr lang="de-DE" sz="2000" dirty="0" err="1">
                <a:cs typeface="Times New Roman" panose="02020603050405020304" pitchFamily="18" charset="0"/>
              </a:rPr>
              <a:t>gitterformiger</a:t>
            </a:r>
            <a:r>
              <a:rPr lang="de-DE" sz="2000" dirty="0">
                <a:cs typeface="Times New Roman" panose="02020603050405020304" pitchFamily="18" charset="0"/>
              </a:rPr>
              <a:t> Kreisanordnungen in der Ebene // </a:t>
            </a:r>
            <a:r>
              <a:rPr lang="de-DE" sz="2000" dirty="0" err="1">
                <a:cs typeface="Times New Roman" panose="02020603050405020304" pitchFamily="18" charset="0"/>
              </a:rPr>
              <a:t>Studia</a:t>
            </a:r>
            <a:r>
              <a:rPr lang="de-DE" sz="2000" dirty="0"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cs typeface="Times New Roman" panose="02020603050405020304" pitchFamily="18" charset="0"/>
              </a:rPr>
              <a:t>Sci</a:t>
            </a:r>
            <a:r>
              <a:rPr lang="de-DE" sz="2000" dirty="0">
                <a:cs typeface="Times New Roman" panose="02020603050405020304" pitchFamily="18" charset="0"/>
              </a:rPr>
              <a:t>. Math. Hung., 1984, Bd. 19, S. </a:t>
            </a:r>
            <a:r>
              <a:rPr lang="ru-RU" sz="2000" dirty="0" smtClean="0">
                <a:cs typeface="Times New Roman" panose="02020603050405020304" pitchFamily="18" charset="0"/>
              </a:rPr>
              <a:t>275</a:t>
            </a:r>
            <a:r>
              <a:rPr lang="de-DE" sz="2000" dirty="0" smtClean="0"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cs typeface="Times New Roman" panose="02020603050405020304" pitchFamily="18" charset="0"/>
              </a:rPr>
              <a:t>284), в которой якобы получено доказательство в размерности 2 значения  </a:t>
            </a:r>
            <a:r>
              <a:rPr lang="el-GR" sz="2000" dirty="0">
                <a:cs typeface="Times New Roman" panose="02020603050405020304" pitchFamily="18" charset="0"/>
              </a:rPr>
              <a:t>μ</a:t>
            </a:r>
            <a:r>
              <a:rPr lang="ru-RU" sz="2000" dirty="0" smtClean="0">
                <a:cs typeface="Times New Roman" panose="02020603050405020304" pitchFamily="18" charset="0"/>
              </a:rPr>
              <a:t> =1/4. Однако оно содержит ошибку.</a:t>
            </a:r>
          </a:p>
          <a:p>
            <a:pPr marL="0" indent="0" algn="just">
              <a:buNone/>
            </a:pPr>
            <a:r>
              <a:rPr lang="ru-RU" sz="2000" dirty="0"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cs typeface="Times New Roman" panose="02020603050405020304" pitchFamily="18" charset="0"/>
              </a:rPr>
              <a:t>Доказательство </a:t>
            </a:r>
            <a:r>
              <a:rPr lang="ru-RU" sz="2000" dirty="0" err="1" smtClean="0">
                <a:cs typeface="Times New Roman" panose="02020603050405020304" pitchFamily="18" charset="0"/>
              </a:rPr>
              <a:t>У.Болле</a:t>
            </a:r>
            <a:r>
              <a:rPr lang="ru-RU" sz="2000" dirty="0" smtClean="0">
                <a:cs typeface="Times New Roman" panose="02020603050405020304" pitchFamily="18" charset="0"/>
              </a:rPr>
              <a:t> базируется </a:t>
            </a:r>
            <a:r>
              <a:rPr lang="ru-RU" sz="2000" dirty="0">
                <a:cs typeface="Times New Roman" panose="02020603050405020304" pitchFamily="18" charset="0"/>
              </a:rPr>
              <a:t>на оригинальном представлении для числа точек решетки в круге и леммах, эквивалентных леммам из </a:t>
            </a:r>
            <a:r>
              <a:rPr lang="ru-RU" sz="2000" dirty="0" smtClean="0">
                <a:cs typeface="Times New Roman" panose="02020603050405020304" pitchFamily="18" charset="0"/>
              </a:rPr>
              <a:t>монографии Титчмарш </a:t>
            </a:r>
            <a:r>
              <a:rPr lang="ru-RU" sz="2000" dirty="0">
                <a:cs typeface="Times New Roman" panose="02020603050405020304" pitchFamily="18" charset="0"/>
              </a:rPr>
              <a:t>Е. К. Теория дзета-функции Римана // М.: ИЛ, 1953. [3], глава </a:t>
            </a:r>
            <a:r>
              <a:rPr lang="ru-RU" sz="2000" dirty="0" smtClean="0">
                <a:cs typeface="Times New Roman" panose="02020603050405020304" pitchFamily="18" charset="0"/>
              </a:rPr>
              <a:t>4.</a:t>
            </a:r>
          </a:p>
          <a:p>
            <a:pPr marL="0" indent="0" algn="just">
              <a:buNone/>
            </a:pPr>
            <a:r>
              <a:rPr lang="ru-RU" sz="2000" dirty="0"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cs typeface="Times New Roman" panose="02020603050405020304" pitchFamily="18" charset="0"/>
              </a:rPr>
              <a:t>Сформулируем эти леммы.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1"/>
            <a:ext cx="12192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sz="3600" dirty="0">
              <a:solidFill>
                <a:schemeClr val="bg1"/>
              </a:solidFill>
              <a:latin typeface="FiraSans-Regular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63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"/>
            <a:ext cx="12192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FiraSans-Regular"/>
                <a:cs typeface="Arial" panose="020B0604020202020204" pitchFamily="34" charset="0"/>
              </a:rPr>
              <a:t>    Леммы </a:t>
            </a:r>
            <a:r>
              <a:rPr lang="ru-RU" sz="3600" dirty="0" err="1" smtClean="0">
                <a:solidFill>
                  <a:schemeClr val="bg1"/>
                </a:solidFill>
                <a:latin typeface="FiraSans-Regular"/>
                <a:cs typeface="Arial" panose="020B0604020202020204" pitchFamily="34" charset="0"/>
              </a:rPr>
              <a:t>У.Болле</a:t>
            </a:r>
            <a:endParaRPr lang="ru-RU" sz="3600" dirty="0">
              <a:solidFill>
                <a:schemeClr val="bg1"/>
              </a:solidFill>
              <a:latin typeface="FiraSans-Regular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1" name="TextBox 60"/>
              <p:cNvSpPr txBox="1"/>
              <p:nvPr/>
            </p:nvSpPr>
            <p:spPr>
              <a:xfrm>
                <a:off x="738078" y="1095530"/>
                <a:ext cx="10568097" cy="256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400" b="1" dirty="0" smtClean="0"/>
                  <a:t>Лемма 1. </a:t>
                </a:r>
                <a:r>
                  <a:rPr lang="ru-RU" sz="2400" i="1" dirty="0" smtClean="0"/>
                  <a:t>Пусть </a:t>
                </a:r>
                <a:r>
                  <a:rPr lang="en-US" sz="2400" i="1" dirty="0" smtClean="0"/>
                  <a:t>F(x)</a:t>
                </a:r>
                <a:r>
                  <a:rPr lang="ru-RU" sz="2400" i="1" dirty="0" smtClean="0"/>
                  <a:t> – действительная дифференцируемая функция с монотонной производной </a:t>
                </a:r>
                <a:r>
                  <a:rPr lang="en-US" sz="2400" i="1" dirty="0" smtClean="0"/>
                  <a:t>F’(x)</a:t>
                </a:r>
                <a:r>
                  <a:rPr lang="ru-RU" sz="2400" i="1" dirty="0" smtClean="0"/>
                  <a:t>, причем </a:t>
                </a:r>
                <a:r>
                  <a:rPr lang="en-US" sz="2400" i="1" dirty="0" smtClean="0"/>
                  <a:t>F’(x)</a:t>
                </a:r>
                <a:r>
                  <a:rPr lang="ru-RU" sz="2400" i="1" dirty="0" smtClean="0"/>
                  <a:t> ≥ </a:t>
                </a:r>
                <a:r>
                  <a:rPr lang="ru-RU" sz="2400" i="1" dirty="0" smtClean="0">
                    <a:sym typeface="Symbol" panose="05050102010706020507" pitchFamily="18" charset="2"/>
                  </a:rPr>
                  <a:t> </a:t>
                </a:r>
                <a:r>
                  <a:rPr lang="en-US" sz="2400" i="1" dirty="0" smtClean="0">
                    <a:sym typeface="Symbol" panose="05050102010706020507" pitchFamily="18" charset="2"/>
                  </a:rPr>
                  <a:t>&gt; 0 </a:t>
                </a:r>
                <a:r>
                  <a:rPr lang="ru-RU" sz="2400" i="1" dirty="0" smtClean="0">
                    <a:sym typeface="Symbol" panose="05050102010706020507" pitchFamily="18" charset="2"/>
                  </a:rPr>
                  <a:t>либо </a:t>
                </a:r>
                <a:r>
                  <a:rPr lang="en-US" sz="2400" i="1" dirty="0" smtClean="0"/>
                  <a:t>F’(x)</a:t>
                </a:r>
                <a:r>
                  <a:rPr lang="ru-RU" sz="2400" i="1" dirty="0" smtClean="0"/>
                  <a:t> ≤ </a:t>
                </a:r>
                <a:r>
                  <a:rPr lang="en-US" sz="2400" i="1" dirty="0" smtClean="0"/>
                  <a:t>-</a:t>
                </a:r>
                <a:r>
                  <a:rPr lang="ru-RU" sz="2400" i="1" dirty="0" smtClean="0">
                    <a:sym typeface="Symbol" panose="05050102010706020507" pitchFamily="18" charset="2"/>
                  </a:rPr>
                  <a:t> </a:t>
                </a:r>
                <a:r>
                  <a:rPr lang="en-US" sz="2400" i="1" dirty="0" smtClean="0">
                    <a:sym typeface="Symbol" panose="05050102010706020507" pitchFamily="18" charset="2"/>
                  </a:rPr>
                  <a:t>&lt; 0 </a:t>
                </a:r>
                <a:r>
                  <a:rPr lang="ru-RU" sz="2400" i="1" dirty="0" smtClean="0">
                    <a:sym typeface="Symbol" panose="05050102010706020507" pitchFamily="18" charset="2"/>
                  </a:rPr>
                  <a:t>при всех </a:t>
                </a:r>
                <a:r>
                  <a:rPr lang="en-US" sz="2400" i="1" dirty="0" smtClean="0">
                    <a:sym typeface="Symbol" panose="05050102010706020507" pitchFamily="18" charset="2"/>
                  </a:rPr>
                  <a:t>x</a:t>
                </a:r>
                <a:r>
                  <a:rPr lang="ru-RU" sz="2400" i="1" dirty="0" smtClean="0">
                    <a:sym typeface="Symbol" panose="05050102010706020507" pitchFamily="18" charset="2"/>
                  </a:rPr>
                  <a:t></a:t>
                </a:r>
                <a:r>
                  <a:rPr lang="en-US" sz="2400" i="1" dirty="0" smtClean="0">
                    <a:sym typeface="Symbol" panose="05050102010706020507" pitchFamily="18" charset="2"/>
                  </a:rPr>
                  <a:t> (a; b). </a:t>
                </a:r>
                <a:r>
                  <a:rPr lang="ru-RU" sz="2400" i="1" dirty="0" smtClean="0">
                    <a:sym typeface="Symbol" panose="05050102010706020507" pitchFamily="18" charset="2"/>
                  </a:rPr>
                  <a:t>Тогда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ctrlPr>
                                <a:rPr lang="ru-RU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ru-RU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𝒊𝑭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nary>
                        </m:e>
                      </m:d>
                      <m:r>
                        <a:rPr lang="ru-RU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78" y="1095530"/>
                <a:ext cx="10568097" cy="2569806"/>
              </a:xfrm>
              <a:prstGeom prst="rect">
                <a:avLst/>
              </a:prstGeom>
              <a:blipFill>
                <a:blip r:embed="rId2"/>
                <a:stretch>
                  <a:fillRect l="-865" t="-1900" r="-8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2" name="TextBox 61"/>
              <p:cNvSpPr txBox="1"/>
              <p:nvPr/>
            </p:nvSpPr>
            <p:spPr>
              <a:xfrm>
                <a:off x="738077" y="4293886"/>
                <a:ext cx="10568097" cy="2374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400" b="1" dirty="0" smtClean="0"/>
                  <a:t>Лемма 2</a:t>
                </a:r>
                <a:r>
                  <a:rPr lang="ru-RU" sz="2400" b="1" dirty="0"/>
                  <a:t>.</a:t>
                </a:r>
                <a:r>
                  <a:rPr lang="ru-RU" sz="2400" b="1" dirty="0" smtClean="0"/>
                  <a:t/>
                </a:r>
                <a:r>
                  <a:rPr lang="ru-RU" sz="2400" i="1" dirty="0" smtClean="0"/>
                  <a:t>Пусть </a:t>
                </a:r>
                <a:r>
                  <a:rPr lang="en-US" sz="2400" i="1" dirty="0" smtClean="0"/>
                  <a:t>F(x)</a:t>
                </a:r>
                <a:r>
                  <a:rPr lang="ru-RU" sz="2400" i="1" dirty="0" smtClean="0"/>
                  <a:t> – действительная дважды дифференцируемая функция и пусть </a:t>
                </a:r>
                <a:r>
                  <a:rPr lang="en-US" sz="2400" i="1" dirty="0" smtClean="0"/>
                  <a:t>F’’(x)</a:t>
                </a:r>
                <a:r>
                  <a:rPr lang="ru-RU" sz="2400" i="1" dirty="0" smtClean="0"/>
                  <a:t> ≥ </a:t>
                </a:r>
                <a:r>
                  <a:rPr lang="ru-RU" sz="2400" i="1" dirty="0" smtClean="0">
                    <a:sym typeface="Symbol" panose="05050102010706020507" pitchFamily="18" charset="2"/>
                  </a:rPr>
                  <a:t> </a:t>
                </a:r>
                <a:r>
                  <a:rPr lang="en-US" sz="2400" i="1" dirty="0" smtClean="0">
                    <a:sym typeface="Symbol" panose="05050102010706020507" pitchFamily="18" charset="2"/>
                  </a:rPr>
                  <a:t>&gt; 0 </a:t>
                </a:r>
                <a:r>
                  <a:rPr lang="ru-RU" sz="2400" i="1" dirty="0" smtClean="0">
                    <a:sym typeface="Symbol" panose="05050102010706020507" pitchFamily="18" charset="2"/>
                  </a:rPr>
                  <a:t>или </a:t>
                </a:r>
                <a:r>
                  <a:rPr lang="en-US" sz="2400" i="1" dirty="0" smtClean="0"/>
                  <a:t>F’’(x)</a:t>
                </a:r>
                <a:r>
                  <a:rPr lang="ru-RU" sz="2400" i="1" dirty="0" smtClean="0"/>
                  <a:t> ≤ </a:t>
                </a:r>
                <a:r>
                  <a:rPr lang="en-US" sz="2400" i="1" dirty="0" smtClean="0"/>
                  <a:t>-</a:t>
                </a:r>
                <a:r>
                  <a:rPr lang="ru-RU" sz="2400" i="1" dirty="0" smtClean="0">
                    <a:sym typeface="Symbol" panose="05050102010706020507" pitchFamily="18" charset="2"/>
                  </a:rPr>
                  <a:t> </a:t>
                </a:r>
                <a:r>
                  <a:rPr lang="en-US" sz="2400" i="1" dirty="0" smtClean="0">
                    <a:sym typeface="Symbol" panose="05050102010706020507" pitchFamily="18" charset="2"/>
                  </a:rPr>
                  <a:t>&lt; 0 </a:t>
                </a:r>
                <a:r>
                  <a:rPr lang="ru-RU" sz="2400" i="1" dirty="0" smtClean="0">
                    <a:sym typeface="Symbol" panose="05050102010706020507" pitchFamily="18" charset="2"/>
                  </a:rPr>
                  <a:t>при всех </a:t>
                </a:r>
                <a:r>
                  <a:rPr lang="en-US" sz="2400" i="1" dirty="0" smtClean="0">
                    <a:sym typeface="Symbol" panose="05050102010706020507" pitchFamily="18" charset="2"/>
                  </a:rPr>
                  <a:t>x</a:t>
                </a:r>
                <a:r>
                  <a:rPr lang="ru-RU" sz="2400" i="1" dirty="0" smtClean="0">
                    <a:sym typeface="Symbol" panose="05050102010706020507" pitchFamily="18" charset="2"/>
                  </a:rPr>
                  <a:t></a:t>
                </a:r>
                <a:r>
                  <a:rPr lang="en-US" sz="2400" i="1" dirty="0" smtClean="0">
                    <a:sym typeface="Symbol" panose="05050102010706020507" pitchFamily="18" charset="2"/>
                  </a:rPr>
                  <a:t> (a; b).</a:t>
                </a:r>
                <a:r>
                  <a:rPr lang="ru-RU" sz="2400" i="1" dirty="0" smtClean="0">
                    <a:sym typeface="Symbol" panose="05050102010706020507" pitchFamily="18" charset="2"/>
                  </a:rPr>
                  <a:t> Тогда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ctrlPr>
                                <a:rPr lang="ru-RU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ru-RU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𝒊𝑭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nary>
                        </m:e>
                      </m:d>
                      <m:r>
                        <a:rPr lang="ru-R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/>
              </a:p>
              <a:p>
                <a:pPr algn="just"/>
                <a:endParaRPr lang="ru-RU" sz="2400" dirty="0"/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77" y="4293886"/>
                <a:ext cx="10568097" cy="2374176"/>
              </a:xfrm>
              <a:prstGeom prst="rect">
                <a:avLst/>
              </a:prstGeom>
              <a:blipFill>
                <a:blip r:embed="rId3"/>
                <a:stretch>
                  <a:fillRect l="-865" t="-2051" r="-8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5604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"/>
            <a:ext cx="12192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FiraSans-Regular"/>
                <a:cs typeface="Arial" panose="020B0604020202020204" pitchFamily="34" charset="0"/>
              </a:rPr>
              <a:t>    Представление количества точек решетки в круге</a:t>
            </a:r>
            <a:endParaRPr lang="ru-RU" sz="3600" dirty="0">
              <a:solidFill>
                <a:schemeClr val="bg1"/>
              </a:solidFill>
              <a:latin typeface="FiraSans-Regular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1" name="TextBox 60"/>
              <p:cNvSpPr txBox="1"/>
              <p:nvPr/>
            </p:nvSpPr>
            <p:spPr>
              <a:xfrm>
                <a:off x="738078" y="1095530"/>
                <a:ext cx="10568097" cy="2091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400" i="1" dirty="0" smtClean="0"/>
                  <a:t>Пусть </a:t>
                </a:r>
                <a:r>
                  <a:rPr lang="en-US" sz="2400" i="1" dirty="0" smtClean="0"/>
                  <a:t>Z</a:t>
                </a:r>
                <a:r>
                  <a:rPr lang="en-US" sz="2400" i="1" baseline="30000" dirty="0" smtClean="0"/>
                  <a:t>2</a:t>
                </a:r>
                <a:r>
                  <a:rPr lang="en-US" sz="2400" i="1" dirty="0" smtClean="0"/>
                  <a:t> – </a:t>
                </a:r>
                <a:r>
                  <a:rPr lang="ru-RU" sz="2400" i="1" dirty="0" smtClean="0"/>
                  <a:t>целочисленная решетка и </a:t>
                </a:r>
                <a:r>
                  <a:rPr lang="ru-RU" sz="2400" i="1" dirty="0" smtClean="0">
                    <a:sym typeface="Symbol" panose="05050102010706020507" pitchFamily="18" charset="2"/>
                  </a:rPr>
                  <a:t>(</a:t>
                </a:r>
                <a:r>
                  <a:rPr lang="en-US" sz="2400" i="1" dirty="0" err="1" smtClean="0">
                    <a:sym typeface="Symbol" panose="05050102010706020507" pitchFamily="18" charset="2"/>
                  </a:rPr>
                  <a:t>x;y</a:t>
                </a:r>
                <a:r>
                  <a:rPr lang="en-US" sz="2400" i="1" dirty="0" smtClean="0">
                    <a:sym typeface="Symbol" panose="05050102010706020507" pitchFamily="18" charset="2"/>
                  </a:rPr>
                  <a:t>) – </a:t>
                </a:r>
                <a:r>
                  <a:rPr lang="ru-RU" sz="2400" i="1" dirty="0" smtClean="0">
                    <a:sym typeface="Symbol" panose="05050102010706020507" pitchFamily="18" charset="2"/>
                  </a:rPr>
                  <a:t>число ее точек внутри круга радиуса </a:t>
                </a:r>
                <a:r>
                  <a:rPr lang="en-US" sz="2400" i="1" dirty="0" smtClean="0">
                    <a:sym typeface="Symbol" panose="05050102010706020507" pitchFamily="18" charset="2"/>
                  </a:rPr>
                  <a:t>R</a:t>
                </a:r>
                <a:r>
                  <a:rPr lang="ru-RU" sz="2400" i="1" dirty="0" smtClean="0">
                    <a:sym typeface="Symbol" panose="05050102010706020507" pitchFamily="18" charset="2"/>
                  </a:rPr>
                  <a:t> с центром в точке </a:t>
                </a:r>
                <a:r>
                  <a:rPr lang="en-US" sz="2400" i="1" dirty="0" smtClean="0">
                    <a:sym typeface="Symbol" panose="05050102010706020507" pitchFamily="18" charset="2"/>
                  </a:rPr>
                  <a:t>(x; y)</a:t>
                </a:r>
                <a:r>
                  <a:rPr lang="ru-RU" sz="2400" i="1" dirty="0" smtClean="0">
                    <a:sym typeface="Symbol" panose="05050102010706020507" pitchFamily="18" charset="2"/>
                  </a:rPr>
                  <a:t>, обозначим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r>
                  <a:rPr lang="en-US" sz="2400" i="1" dirty="0" smtClean="0">
                    <a:sym typeface="Symbol" panose="05050102010706020507" pitchFamily="18" charset="2"/>
                  </a:rPr>
                  <a:t/>
                </a:r>
                <a:r>
                  <a:rPr lang="ru-RU" sz="2400" i="1" dirty="0" smtClean="0">
                    <a:sym typeface="Symbol" panose="05050102010706020507" pitchFamily="18" charset="2"/>
                  </a:rPr>
                  <a:t>Тогда (</a:t>
                </a:r>
                <a:r>
                  <a:rPr lang="en-US" sz="2400" i="1" dirty="0" err="1" smtClean="0">
                    <a:sym typeface="Symbol" panose="05050102010706020507" pitchFamily="18" charset="2"/>
                  </a:rPr>
                  <a:t>x;y</a:t>
                </a:r>
                <a:r>
                  <a:rPr lang="en-US" sz="2400" i="1" dirty="0" smtClean="0">
                    <a:sym typeface="Symbol" panose="05050102010706020507" pitchFamily="18" charset="2"/>
                  </a:rPr>
                  <a:t>)</a:t>
                </a:r>
                <a:r>
                  <a:rPr lang="ru-RU" sz="2400" i="1" dirty="0" smtClean="0">
                    <a:sym typeface="Symbol" panose="05050102010706020507" pitchFamily="18" charset="2"/>
                  </a:rPr>
                  <a:t> можно записать в виде (близком к приведенному в </a:t>
                </a:r>
                <a:r>
                  <a:rPr lang="en-US" sz="2400" i="1" dirty="0" smtClean="0">
                    <a:sym typeface="Symbol" panose="05050102010706020507" pitchFamily="18" charset="2"/>
                  </a:rPr>
                  <a:t>[10]</a:t>
                </a:r>
                <a:r>
                  <a:rPr lang="ru-RU" sz="2400" i="1" dirty="0" smtClean="0">
                    <a:sym typeface="Symbol" panose="05050102010706020507" pitchFamily="18" charset="2"/>
                  </a:rPr>
                  <a:t>):</a:t>
                </a:r>
              </a:p>
              <a:p>
                <a:pPr algn="just"/>
                <a:endParaRPr lang="ru-RU" sz="2400" i="1" dirty="0">
                  <a:sym typeface="Symbol" panose="05050102010706020507" pitchFamily="18" charset="2"/>
                </a:endParaRPr>
              </a:p>
              <a:p>
                <a:pPr algn="just"/>
                <a:endParaRPr lang="ru-RU" sz="2400" i="1" dirty="0" smtClean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78" y="1095530"/>
                <a:ext cx="10568097" cy="2091214"/>
              </a:xfrm>
              <a:prstGeom prst="rect">
                <a:avLst/>
              </a:prstGeom>
              <a:blipFill>
                <a:blip r:embed="rId2"/>
                <a:stretch>
                  <a:fillRect l="-865" t="-2915" r="-8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Прямоугольник 1"/>
              <p:cNvSpPr/>
              <p:nvPr/>
            </p:nvSpPr>
            <p:spPr>
              <a:xfrm>
                <a:off x="0" y="2350678"/>
                <a:ext cx="12192000" cy="3790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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𝑗</m:t>
                          </m:r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𝑦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((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𝑦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)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+(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)).</m:t>
                      </m:r>
                    </m:oMath>
                  </m:oMathPara>
                </a14:m>
                <a:endParaRPr lang="en-US" sz="2400" i="1" dirty="0" smtClean="0">
                  <a:sym typeface="Symbol" panose="05050102010706020507" pitchFamily="18" charset="2"/>
                </a:endParaRPr>
              </a:p>
              <a:p>
                <a:pPr algn="just"/>
                <a:r>
                  <a:rPr lang="en-US" sz="2400" i="1" dirty="0" smtClean="0">
                    <a:sym typeface="Symbol" panose="05050102010706020507" pitchFamily="18" charset="2"/>
                  </a:rPr>
                  <a:t/>
                </a:r>
                <a:r>
                  <a:rPr lang="ru-RU" sz="2400" i="1" dirty="0" smtClean="0">
                    <a:sym typeface="Symbol" panose="05050102010706020507" pitchFamily="18" charset="2"/>
                  </a:rPr>
                  <a:t>Здесь </a:t>
                </a:r>
                <a:r>
                  <a:rPr lang="en-US" sz="2400" i="1" dirty="0" smtClean="0">
                    <a:sym typeface="Symbol" panose="05050102010706020507" pitchFamily="18" charset="2"/>
                  </a:rPr>
                  <a:t>j  Z;        -R + y ≤ j ≤ R + y.</a:t>
                </a:r>
                <a:r>
                  <a:rPr lang="ru-RU" sz="2400" i="1" dirty="0" smtClean="0">
                    <a:sym typeface="Symbol" panose="05050102010706020507" pitchFamily="18" charset="2"/>
                  </a:rPr>
                  <a:t> Оценим первое слагаемое:</a:t>
                </a:r>
                <a:endParaRPr lang="en-US" sz="2400" i="1" dirty="0" smtClean="0">
                  <a:sym typeface="Symbol" panose="05050102010706020507" pitchFamily="18" charset="2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𝑗</m:t>
                              </m:r>
                            </m:sub>
                            <m:sup/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(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𝑗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𝑦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nary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𝜋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𝑅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i="1" dirty="0" smtClean="0">
                  <a:sym typeface="Symbol" panose="05050102010706020507" pitchFamily="18" charset="2"/>
                </a:endParaRPr>
              </a:p>
              <a:p>
                <a:pPr algn="just"/>
                <a:r>
                  <a:rPr lang="ru-RU" sz="2400" i="1" dirty="0" smtClean="0">
                    <a:sym typeface="Symbol" panose="05050102010706020507" pitchFamily="18" charset="2"/>
                  </a:rPr>
                  <a:t>И второе:</a:t>
                </a:r>
                <a:endParaRPr lang="en-US" sz="2400" i="1" dirty="0" smtClean="0">
                  <a:sym typeface="Symbol" panose="05050102010706020507" pitchFamily="18" charset="2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𝑅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𝑅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</m:t>
                          </m:r>
                        </m:e>
                      </m:nary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𝑅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𝑅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.</m:t>
                      </m:r>
                    </m:oMath>
                  </m:oMathPara>
                </a14:m>
                <a:endParaRPr lang="en-US" sz="2400" i="1" dirty="0" smtClean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50678"/>
                <a:ext cx="12192000" cy="3790268"/>
              </a:xfrm>
              <a:prstGeom prst="rect">
                <a:avLst/>
              </a:prstGeom>
              <a:blipFill>
                <a:blip r:embed="rId3"/>
                <a:stretch>
                  <a:fillRect l="-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978843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147</Words>
  <Application>Microsoft Office PowerPoint</Application>
  <PresentationFormat>Произвольный</PresentationFormat>
  <Paragraphs>53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1_Тема Office</vt:lpstr>
      <vt:lpstr>АСИМПТОТИЧЕСКИЕ ОЦЕНКИ ПЛОТНОСТИ МНОГОКРАТНЫХ РЕШЕТЧАТЫХ РАСПОЛОЖЕНИЙ ШАРОВ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ОЦЕНКЕ АСИМПТОТИК ПЛОТНОСТЕЙ МНОГОКРАТНЫХ РЕШЕТЧАТЫХ РАСПОЛОЖЕНИЙ ШАРОВ</dc:title>
  <dc:creator>RePack by Diakov</dc:creator>
  <cp:lastModifiedBy>Михаил Ковалёв</cp:lastModifiedBy>
  <cp:revision>50</cp:revision>
  <dcterms:created xsi:type="dcterms:W3CDTF">2024-10-18T10:46:40Z</dcterms:created>
  <dcterms:modified xsi:type="dcterms:W3CDTF">2024-10-22T16:24:46Z</dcterms:modified>
</cp:coreProperties>
</file>