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388" r:id="rId3"/>
    <p:sldId id="386" r:id="rId4"/>
    <p:sldId id="428" r:id="rId5"/>
    <p:sldId id="519" r:id="rId6"/>
    <p:sldId id="394" r:id="rId7"/>
    <p:sldId id="465" r:id="rId8"/>
    <p:sldId id="395" r:id="rId9"/>
    <p:sldId id="508" r:id="rId10"/>
    <p:sldId id="513" r:id="rId11"/>
    <p:sldId id="466" r:id="rId12"/>
    <p:sldId id="467" r:id="rId13"/>
    <p:sldId id="468" r:id="rId14"/>
    <p:sldId id="527" r:id="rId15"/>
    <p:sldId id="471" r:id="rId16"/>
    <p:sldId id="536" r:id="rId17"/>
    <p:sldId id="469" r:id="rId18"/>
    <p:sldId id="470" r:id="rId19"/>
    <p:sldId id="474" r:id="rId20"/>
    <p:sldId id="476" r:id="rId21"/>
    <p:sldId id="545" r:id="rId22"/>
    <p:sldId id="477" r:id="rId23"/>
    <p:sldId id="478" r:id="rId24"/>
    <p:sldId id="479" r:id="rId25"/>
    <p:sldId id="514" r:id="rId26"/>
    <p:sldId id="482" r:id="rId27"/>
    <p:sldId id="538" r:id="rId28"/>
    <p:sldId id="546" r:id="rId29"/>
    <p:sldId id="547" r:id="rId30"/>
    <p:sldId id="548" r:id="rId31"/>
    <p:sldId id="54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834493-22BC-4472-B8F2-88DA29D8D8CA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DC6889-DC8E-4C59-B6FA-2AB51A6F6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34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4064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623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285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829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4B17D-E0D9-4270-AC71-4D4C404112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5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1F05DF3-194F-40A4-B741-1749EAF05FA2}" type="slidenum">
              <a:rPr lang="ru-RU" smtClean="0">
                <a:solidFill>
                  <a:srgbClr val="000000"/>
                </a:solidFill>
                <a:cs typeface="DejaVu San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lang="ru-RU" smtClean="0">
              <a:solidFill>
                <a:srgbClr val="000000"/>
              </a:solidFill>
              <a:cs typeface="DejaVu Sans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8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5F2679-A01A-461F-B09D-B0F60E91945B}" type="slidenum">
              <a:rPr lang="ru-RU" smtClean="0">
                <a:solidFill>
                  <a:srgbClr val="000000"/>
                </a:solidFill>
                <a:cs typeface="DejaVu San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lang="ru-RU" smtClean="0">
              <a:solidFill>
                <a:srgbClr val="000000"/>
              </a:solidFill>
              <a:cs typeface="DejaVu Sans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0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333F-B4A9-4A81-B6DA-1313054DDFE4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8161-7D88-4420-87E8-3E2B1B676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9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9414-7537-4B65-B055-67553D39A500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D8E5-F79A-43B9-8BAB-69CCFAD51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5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DF7D-2F43-4E51-A1A7-20A9245CC100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6AD3-ECD7-459C-BF5B-472F1EE4D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1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4DBD-7D41-41A8-8BD1-3FC0BB8B7A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69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6DDA-751D-4C28-A63C-4AC46BCBE74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9859-ED29-4BA5-A4A6-D7F791C9AE57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9E8F-8BFA-4719-AAE0-B57C2A55F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3CF6-DF54-4C5A-9F80-30B9AC33E113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9ADF-5F0E-4B9B-B2AA-4EDC054F2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6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DEF-26E3-4AB0-8ADA-BAD9F9FAD09B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C616-FA40-444D-9EC3-1D6BB8188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7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1B3F-9794-4E7F-8BDF-CC86145BBB15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9CC4-E61C-4A5E-9133-58F117A6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1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6083-2CBC-4E26-B7FF-68BDF2F547B0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2EF5-8C32-4FFF-B01C-72A0316F7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0FA9-3552-433C-B17D-EBC17819F4DB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8D4C-CC10-4A35-987B-D05FBDC6C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7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2C71-2975-484B-BD00-A13CD1016D4A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0D04-4655-4A1C-BC90-904F96394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9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2517-5008-4DC6-AB68-D46D97154A29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C826-C975-44E8-8034-6F4CA4828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5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074F6B-1A59-4F9C-9A33-31212833A221}" type="datetimeFigureOut">
              <a:rPr lang="ru-RU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73A0F2-2B7C-4584-86EB-EF124D6FA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8288"/>
            <a:ext cx="7772400" cy="2654300"/>
          </a:xfrm>
        </p:spPr>
        <p:txBody>
          <a:bodyPr/>
          <a:lstStyle/>
          <a:p>
            <a:r>
              <a:rPr lang="ru-RU" dirty="0"/>
              <a:t>О математических моделях теории механизмов и порождаемых ими математических вопросах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211455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4463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800" dirty="0" smtClean="0"/>
          </a:p>
          <a:p>
            <a:pPr marL="0" indent="0"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4463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 smtClean="0"/>
              <a:t>Ковалёв Михаил Дмитриевич</a:t>
            </a:r>
            <a:endParaRPr lang="en-US" sz="2800" dirty="0" smtClean="0"/>
          </a:p>
          <a:p>
            <a:pPr marL="0" indent="0"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 smtClean="0"/>
              <a:t>МГУ им. М.В.Ломоносова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accent1"/>
                </a:solidFill>
              </a:rPr>
              <a:t>mdkovalev@mtu-net.ru 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de-DE" sz="2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Критерий независимости рычагов в плоском незакреплённом шарнирно-рычажном устройстве (Полячек-</a:t>
            </a:r>
            <a:r>
              <a:rPr lang="ru-RU" sz="3200" b="1" dirty="0" err="1" smtClean="0"/>
              <a:t>Гейрингер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Ламан</a:t>
            </a:r>
            <a:r>
              <a:rPr lang="ru-RU" sz="3200" b="1" dirty="0" smtClean="0"/>
              <a:t> 1970)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2800" dirty="0" smtClean="0"/>
                  <a:t>Если для любого подграфа </a:t>
                </a:r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dirty="0" smtClean="0"/>
                  <a:t>’</a:t>
                </a:r>
                <a:r>
                  <a:rPr lang="ru-RU" sz="2800" dirty="0" smtClean="0"/>
                  <a:t> (содержащего хотя бы одно ребро и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ru-RU" sz="2800" dirty="0" smtClean="0"/>
                  <a:t> шарниров)</a:t>
                </a:r>
                <a:r>
                  <a:rPr lang="en-US" sz="2800" dirty="0" smtClean="0"/>
                  <a:t> </a:t>
                </a:r>
                <a:r>
                  <a:rPr lang="ru-RU" sz="2800" dirty="0"/>
                  <a:t>графа </a:t>
                </a:r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без закреплённых шарниров, число рычагов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</a:rPr>
                      <m:t>′≤2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′−3</m:t>
                    </m:r>
                  </m:oMath>
                </a14:m>
                <a:r>
                  <a:rPr lang="ru-RU" sz="2800" dirty="0" smtClean="0"/>
                  <a:t>, то типичное устройство со структурой графа </a:t>
                </a:r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не содержит зависимых рычагов. </a:t>
                </a:r>
              </a:p>
              <a:p>
                <a:r>
                  <a:rPr lang="ru-RU" sz="2400" b="1" dirty="0" smtClean="0"/>
                  <a:t>Число степеней его свободы равно числу степеней свободы устройства, получившегося при закреплении одного </a:t>
                </a:r>
                <a:r>
                  <a:rPr lang="ru-RU" sz="2400" b="1" dirty="0"/>
                  <a:t>из рычагов, </a:t>
                </a:r>
                <a:r>
                  <a:rPr lang="ru-RU" sz="2400" b="1" dirty="0" smtClean="0"/>
                  <a:t>и вычисляется </a:t>
                </a:r>
                <a:r>
                  <a:rPr lang="ru-RU" sz="2400" b="1" dirty="0"/>
                  <a:t>по </a:t>
                </a:r>
                <a:r>
                  <a:rPr lang="ru-RU" sz="2400" b="1" dirty="0" smtClean="0"/>
                  <a:t>структурной формуле!</a:t>
                </a:r>
                <a:endParaRPr lang="en-US" sz="2400" b="1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24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 </a:t>
            </a:r>
            <a:r>
              <a:rPr lang="ru-RU"/>
              <a:t>Формализация основных понятий</a:t>
            </a: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FF0000"/>
                </a:solidFill>
              </a:rPr>
              <a:t>Закреплённая шарнирная схема (ЗШС)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mtClean="0"/>
              <a:t>это ШСС, для которой заданы положения закреплённых шарниров в плоскости, причём разным закреплённым шарнирам   отвечают различные точки плоскости</a:t>
            </a:r>
            <a:r>
              <a:rPr lang="de-DE" smtClean="0"/>
              <a:t>. </a:t>
            </a:r>
          </a:p>
          <a:p>
            <a:r>
              <a:rPr lang="ru-RU" smtClean="0">
                <a:solidFill>
                  <a:srgbClr val="FF0000"/>
                </a:solidFill>
              </a:rPr>
              <a:t>Кинематическая шарнирная схема (КШС):</a:t>
            </a:r>
            <a:r>
              <a:rPr lang="ru-RU" smtClean="0"/>
              <a:t>  это ЗШС плюс набор </a:t>
            </a:r>
            <a:r>
              <a:rPr lang="en-US" i="1" smtClean="0"/>
              <a:t>d</a:t>
            </a:r>
            <a:r>
              <a:rPr lang="en-US" b="1" smtClean="0"/>
              <a:t> </a:t>
            </a:r>
            <a:r>
              <a:rPr lang="ru-RU" smtClean="0"/>
              <a:t>квадратов длин рычагов</a:t>
            </a:r>
            <a:r>
              <a:rPr lang="de-DE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4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/>
              <a:t>Задание ЗШС определяет</a:t>
            </a:r>
          </a:p>
        </p:txBody>
      </p:sp>
      <p:sp>
        <p:nvSpPr>
          <p:cNvPr id="12291" name="Text 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4"/>
            <a:stretch>
              <a:fillRect l="-1333" t="-1348" r="-2133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611188" y="1989138"/>
          <a:ext cx="873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Формула" r:id="rId5" imgW="279400" imgH="190500" progId="Equation.3">
                  <p:embed/>
                </p:oleObj>
              </mc:Choice>
              <mc:Fallback>
                <p:oleObj name="Формула" r:id="rId5" imgW="279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8731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1835150" y="1951038"/>
          <a:ext cx="6492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r:id="rId7" imgW="203112" imgH="190417" progId="Equation.3">
                  <p:embed/>
                </p:oleObj>
              </mc:Choice>
              <mc:Fallback>
                <p:oleObj r:id="rId7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51038"/>
                        <a:ext cx="6492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r:id="rId9" imgW="114151" imgH="215619" progId="Equation.3">
                  <p:embed/>
                </p:oleObj>
              </mc:Choice>
              <mc:Fallback>
                <p:oleObj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6"/>
          <p:cNvGraphicFramePr>
            <a:graphicFrameLocks noChangeAspect="1"/>
          </p:cNvGraphicFramePr>
          <p:nvPr/>
        </p:nvGraphicFramePr>
        <p:xfrm>
          <a:off x="533400" y="5334000"/>
          <a:ext cx="76914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r:id="rId11" imgW="2298700" imgH="254000" progId="Equation.3">
                  <p:embed/>
                </p:oleObj>
              </mc:Choice>
              <mc:Fallback>
                <p:oleObj r:id="rId11" imgW="2298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0"/>
                        <a:ext cx="769143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1"/>
          <p:cNvGraphicFramePr>
            <a:graphicFrameLocks noChangeAspect="1"/>
          </p:cNvGraphicFramePr>
          <p:nvPr/>
        </p:nvGraphicFramePr>
        <p:xfrm>
          <a:off x="395288" y="4797425"/>
          <a:ext cx="720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Формула" r:id="rId13" imgW="164885" imgH="164885" progId="Equation.3">
                  <p:embed/>
                </p:oleObj>
              </mc:Choice>
              <mc:Fallback>
                <p:oleObj name="Формула" r:id="rId13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97425"/>
                        <a:ext cx="7207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166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/>
              <a:t>Простейший пример рычажного отображения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600200"/>
            <a:ext cx="47355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76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Изостатические ЗШС и отображение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000" t="-202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520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Шарнирники</a:t>
            </a:r>
            <a:r>
              <a:rPr lang="ru-RU" dirty="0" smtClean="0"/>
              <a:t>. Конфигурационное пространство КШС.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Пусть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ru-RU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 ─ </a:t>
                </a:r>
                <a:r>
                  <a:rPr lang="ru-RU" dirty="0" smtClean="0"/>
                  <a:t>кинематическая схема</a:t>
                </a:r>
                <a:r>
                  <a:rPr lang="en-US" dirty="0" smtClean="0"/>
                  <a:t> (</a:t>
                </a:r>
                <a:r>
                  <a:rPr lang="ru-RU" dirty="0" smtClean="0"/>
                  <a:t>КШС</a:t>
                </a:r>
                <a:r>
                  <a:rPr lang="en-US" dirty="0" smtClean="0"/>
                  <a:t>)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r>
                  <a:rPr lang="ru-RU" dirty="0" smtClean="0"/>
                  <a:t>Конфигурационным пространством КШС </a:t>
                </a:r>
                <a:r>
                  <a:rPr lang="ru-RU" dirty="0" err="1" smtClean="0"/>
                  <a:t>называем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п</a:t>
                </a:r>
                <a:r>
                  <a:rPr lang="ru-RU" dirty="0" smtClean="0"/>
                  <a:t>олный прообраз КШС при рычажном отображении: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  </m:t>
                    </m:r>
                    <m:r>
                      <a:rPr lang="ru-RU">
                        <a:latin typeface="Cambria Math"/>
                      </a:rPr>
                      <m:t> 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Точку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ru-RU" dirty="0" smtClean="0"/>
                  <a:t> называем </a:t>
                </a:r>
                <a:r>
                  <a:rPr lang="ru-RU" dirty="0" err="1" smtClean="0"/>
                  <a:t>шарнирником</a:t>
                </a:r>
                <a:r>
                  <a:rPr lang="ru-RU" dirty="0" smtClean="0"/>
                  <a:t>. Это либо шарнирная ферма, либо определённое положение шарнирного механизма.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4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Геометрическое определение механизма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Конфигурационным пространством шарнирного механизма называем </a:t>
                </a:r>
                <a:r>
                  <a:rPr lang="ru-RU" dirty="0" err="1" smtClean="0"/>
                  <a:t>неодноточечную</a:t>
                </a:r>
                <a:r>
                  <a:rPr lang="ru-RU" dirty="0" smtClean="0"/>
                  <a:t> компоненту связности множества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. Каждой такой компоненте отвечает свой шарнирный механизм, который непрерывно в другие не переводится.</a:t>
                </a:r>
              </a:p>
              <a:p>
                <a:r>
                  <a:rPr lang="ru-RU" dirty="0" smtClean="0"/>
                  <a:t>Одноточечным компонентам связности множества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отвечают фермы.</a:t>
                </a:r>
              </a:p>
              <a:p>
                <a:endParaRPr lang="ru-RU" dirty="0" smtClean="0"/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7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Прообразы при рычажном отображении</a:t>
            </a: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2281238"/>
            <a:ext cx="5867400" cy="3162300"/>
          </a:xfrm>
        </p:spPr>
      </p:pic>
    </p:spTree>
    <p:extLst>
      <p:ext uri="{BB962C8B-B14F-4D97-AF65-F5344CB8AC3E}">
        <p14:creationId xmlns:p14="http://schemas.microsoft.com/office/powerpoint/2010/main" val="805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 отвлечённых математиков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752" r="-1778" b="-3369"/>
            </a:stretch>
          </a:blipFill>
          <a:extLst/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13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Геометрическая устойчивость КШС</a:t>
            </a:r>
            <a:r>
              <a:rPr lang="en-US" sz="4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и шарнирников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8597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КШС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устойчива, 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если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None/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7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Шарнирник 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устойчив, 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если для любой 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None/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700"/>
              </a:spcBef>
              <a:buFont typeface="Arial" pitchFamily="34" charset="0"/>
              <a:buNone/>
            </a:pP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ts val="900"/>
              </a:spcBef>
              <a:buFont typeface="Arial" pitchFamily="34" charset="0"/>
              <a:buChar char="•"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Здесь </a:t>
            </a:r>
            <a:r>
              <a:rPr lang="ru-RU" sz="3600" i="1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4787900" y="1557338"/>
            <a:ext cx="3509963" cy="663575"/>
            <a:chOff x="3016" y="981"/>
            <a:chExt cx="2211" cy="418"/>
          </a:xfrm>
        </p:grpSpPr>
        <p:graphicFrame>
          <p:nvGraphicFramePr>
            <p:cNvPr id="19466" name="Object 4"/>
            <p:cNvGraphicFramePr>
              <a:graphicFrameLocks noChangeAspect="1"/>
            </p:cNvGraphicFramePr>
            <p:nvPr/>
          </p:nvGraphicFramePr>
          <p:xfrm>
            <a:off x="3016" y="981"/>
            <a:ext cx="2211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r:id="rId4" imgW="1272791" imgH="241160" progId="Equation.3">
                    <p:embed/>
                  </p:oleObj>
                </mc:Choice>
                <mc:Fallback>
                  <p:oleObj r:id="rId4" imgW="1272791" imgH="241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981"/>
                          <a:ext cx="2211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7" name="Text Box 5"/>
            <p:cNvSpPr txBox="1">
              <a:spLocks noChangeArrowheads="1"/>
            </p:cNvSpPr>
            <p:nvPr/>
          </p:nvSpPr>
          <p:spPr bwMode="auto">
            <a:xfrm>
              <a:off x="3016" y="981"/>
              <a:ext cx="2211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i="1"/>
            </a:p>
          </p:txBody>
        </p:sp>
      </p:grp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755650" y="3305175"/>
            <a:ext cx="7189788" cy="758825"/>
            <a:chOff x="476" y="2082"/>
            <a:chExt cx="4529" cy="478"/>
          </a:xfrm>
        </p:grpSpPr>
        <p:graphicFrame>
          <p:nvGraphicFramePr>
            <p:cNvPr id="19464" name="Object 7"/>
            <p:cNvGraphicFramePr>
              <a:graphicFrameLocks noChangeAspect="1"/>
            </p:cNvGraphicFramePr>
            <p:nvPr/>
          </p:nvGraphicFramePr>
          <p:xfrm>
            <a:off x="902" y="2082"/>
            <a:ext cx="3676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Формула" r:id="rId6" imgW="1968500" imgH="215900" progId="Equation.3">
                    <p:embed/>
                  </p:oleObj>
                </mc:Choice>
                <mc:Fallback>
                  <p:oleObj name="Формула" r:id="rId6" imgW="19685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" y="2082"/>
                          <a:ext cx="3676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476" y="2119"/>
              <a:ext cx="452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2357438" y="4721225"/>
          <a:ext cx="19827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Формула" r:id="rId8" imgW="634725" imgH="203112" progId="Equation.3">
                  <p:embed/>
                </p:oleObj>
              </mc:Choice>
              <mc:Fallback>
                <p:oleObj name="Формула" r:id="rId8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721225"/>
                        <a:ext cx="1982787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Объект 10"/>
          <p:cNvGraphicFramePr>
            <a:graphicFrameLocks noChangeAspect="1"/>
          </p:cNvGraphicFramePr>
          <p:nvPr/>
        </p:nvGraphicFramePr>
        <p:xfrm>
          <a:off x="7399338" y="2420938"/>
          <a:ext cx="17446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Формула" r:id="rId10" imgW="800100" imgH="228600" progId="Equation.3">
                  <p:embed/>
                </p:oleObj>
              </mc:Choice>
              <mc:Fallback>
                <p:oleObj name="Формула" r:id="rId10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2420938"/>
                        <a:ext cx="17446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961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предмет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ограничимся рассмотрением плоских устройств с вращательными парами.</a:t>
            </a:r>
          </a:p>
          <a:p>
            <a:r>
              <a:rPr lang="ru-RU" dirty="0" smtClean="0"/>
              <a:t>В случае большого числа звеньев структура их исследована не до конца, хотя в теории механизмов и существует ряд подходов.</a:t>
            </a:r>
          </a:p>
          <a:p>
            <a:r>
              <a:rPr lang="ru-RU" dirty="0" smtClean="0"/>
              <a:t>Мы исследуем вопрос с геометрической точки зрения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847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8012" cy="1433513"/>
          </a:xfrm>
        </p:spPr>
        <p:txBody>
          <a:bodyPr/>
          <a:lstStyle/>
          <a:p>
            <a:r>
              <a:rPr lang="ru-RU" sz="6600" smtClean="0"/>
              <a:t>Вопрос 1 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000000"/>
                </a:solidFill>
              </a:rPr>
              <a:t>Существует ли геометрически устойчивая ферма, собираемая единственным способом?</a:t>
            </a:r>
          </a:p>
          <a:p>
            <a:r>
              <a:rPr lang="ru-RU" sz="2800" smtClean="0">
                <a:solidFill>
                  <a:srgbClr val="000000"/>
                </a:solidFill>
              </a:rPr>
              <a:t>Возможна ли однократная точка внутри образа рычажного отображения?</a:t>
            </a:r>
            <a:endParaRPr lang="ru-RU" sz="2800" smtClean="0"/>
          </a:p>
        </p:txBody>
      </p:sp>
      <p:pic>
        <p:nvPicPr>
          <p:cNvPr id="21508" name="Содержимое 4" descr="Layer 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313" y="-919163"/>
            <a:ext cx="6072187" cy="7777163"/>
          </a:xfrm>
        </p:spPr>
      </p:pic>
    </p:spTree>
    <p:extLst>
      <p:ext uri="{BB962C8B-B14F-4D97-AF65-F5344CB8AC3E}">
        <p14:creationId xmlns:p14="http://schemas.microsoft.com/office/powerpoint/2010/main" val="15664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Геометрия устойчивости шарнирника и КШС</a:t>
            </a:r>
          </a:p>
        </p:txBody>
      </p:sp>
      <p:pic>
        <p:nvPicPr>
          <p:cNvPr id="20483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11388"/>
            <a:ext cx="4319588" cy="3954462"/>
          </a:xfrm>
        </p:spPr>
      </p:pic>
    </p:spTree>
    <p:extLst>
      <p:ext uri="{BB962C8B-B14F-4D97-AF65-F5344CB8AC3E}">
        <p14:creationId xmlns:p14="http://schemas.microsoft.com/office/powerpoint/2010/main" val="298792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/>
              <a:t>Вопрос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i="1" smtClean="0"/>
              <a:t>Существует ли геометрически устойчивая КШС, которой не отвечает геометрически устойчивых шарнирников?</a:t>
            </a:r>
          </a:p>
          <a:p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3430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323850" y="274638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rgbClr val="000000"/>
                </a:solidFill>
                <a:latin typeface="Calibri" pitchFamily="34" charset="0"/>
                <a:ea typeface="WenQuanYi Micro Hei"/>
                <a:cs typeface="WenQuanYi Micro Hei"/>
              </a:rPr>
              <a:t> Ковалёв М.Д.  О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ea typeface="WenQuanYi Micro Hei"/>
                <a:cs typeface="WenQuanYi Micro Hei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WenQuanYi Micro Hei"/>
                <a:cs typeface="WenQuanYi Micro Hei"/>
              </a:rPr>
              <a:t>распрямлённых шарнирных конструкциях.// Математический сборник,т.195, № 6, 2004, С.  71 -- 98</a:t>
            </a:r>
            <a:r>
              <a:rPr lang="ru-RU" sz="4400">
                <a:solidFill>
                  <a:srgbClr val="000000"/>
                </a:solidFill>
                <a:latin typeface="Calibri" pitchFamily="34" charset="0"/>
                <a:ea typeface="WenQuanYi Micro Hei"/>
                <a:cs typeface="WenQuanYi Micro Hei"/>
              </a:rPr>
              <a:t> 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  <a:ea typeface="WenQuanYi Micro Hei"/>
                <a:cs typeface="WenQuanYi Micro Hei"/>
              </a:rPr>
              <a:t>Построен пример устойчивой распрямлённой шарнирной фермы.</a:t>
            </a: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  <a:ea typeface="WenQuanYi Micro Hei"/>
                <a:cs typeface="WenQuanYi Micro Hei"/>
              </a:rPr>
              <a:t>Обнаружена неустойчивая шарнирная ферма, устойчивая по «шевелению» длины каждого рычага в отдельности. </a:t>
            </a:r>
          </a:p>
          <a:p>
            <a:pPr eaLnBrk="1" hangingPunct="1">
              <a:spcBef>
                <a:spcPts val="800"/>
              </a:spcBef>
              <a:buFont typeface="Arial" pitchFamily="34" charset="0"/>
              <a:buChar char="•"/>
            </a:pPr>
            <a:endParaRPr lang="ru-RU" sz="3200">
              <a:solidFill>
                <a:srgbClr val="000000"/>
              </a:solidFill>
              <a:latin typeface="Calibri" pitchFamily="34" charset="0"/>
              <a:ea typeface="WenQuanYi Micro Hei"/>
              <a:cs typeface="WenQuanYi Micro Hei"/>
            </a:endParaRP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4581525"/>
            <a:ext cx="4048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89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34925"/>
            <a:ext cx="80025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0000"/>
                </a:solidFill>
                <a:latin typeface="Calibri" pitchFamily="34" charset="0"/>
                <a:ea typeface="WenQuanYi Micro Hei"/>
                <a:cs typeface="WenQuanYi Micro Hei"/>
              </a:rPr>
              <a:t>Распрямлённые фермы с необычными свойствами</a:t>
            </a:r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3333750" y="1052513"/>
            <a:ext cx="3508375" cy="5470525"/>
            <a:chOff x="2100" y="663"/>
            <a:chExt cx="2210" cy="3446"/>
          </a:xfrm>
        </p:grpSpPr>
        <p:pic>
          <p:nvPicPr>
            <p:cNvPr id="2458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" y="663"/>
              <a:ext cx="2210" cy="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581" name="Text Box 4"/>
            <p:cNvSpPr txBox="1">
              <a:spLocks noChangeArrowheads="1"/>
            </p:cNvSpPr>
            <p:nvPr/>
          </p:nvSpPr>
          <p:spPr bwMode="auto">
            <a:xfrm>
              <a:off x="2100" y="663"/>
              <a:ext cx="2210" cy="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7973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Ответ на вопрос 1 в разбиравшемся </a:t>
            </a:r>
            <a:r>
              <a:rPr lang="ru-RU" sz="3600" dirty="0" smtClean="0"/>
              <a:t>выше случае</a:t>
            </a:r>
            <a:r>
              <a:rPr lang="ru-RU" sz="4000" dirty="0" smtClean="0"/>
              <a:t> связан с таким вопросом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Существует ли квадратичное отображение </a:t>
            </a:r>
            <a:r>
              <a:rPr lang="ru-RU" dirty="0" err="1" smtClean="0"/>
              <a:t>отображение</a:t>
            </a:r>
            <a:r>
              <a:rPr lang="ru-RU" dirty="0" smtClean="0"/>
              <a:t> степени ноль четырёхмерного евклидова пространства на четырёхмерное евклидово пространство?</a:t>
            </a:r>
          </a:p>
          <a:p>
            <a:r>
              <a:rPr lang="ru-RU" dirty="0" smtClean="0"/>
              <a:t>Для пространств размерностей меньших 4 таковых отображений нет.</a:t>
            </a:r>
          </a:p>
        </p:txBody>
      </p:sp>
    </p:spTree>
    <p:extLst>
      <p:ext uri="{BB962C8B-B14F-4D97-AF65-F5344CB8AC3E}">
        <p14:creationId xmlns:p14="http://schemas.microsoft.com/office/powerpoint/2010/main" val="4192735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ВОПРОС </a:t>
            </a:r>
            <a:r>
              <a:rPr lang="ru-RU" sz="6000" dirty="0" smtClean="0"/>
              <a:t>3.</a:t>
            </a:r>
            <a:endParaRPr lang="ru-RU" sz="6000" dirty="0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4593" t="-1617" r="-815" b="-1442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238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ВОПРОС </a:t>
            </a:r>
            <a:r>
              <a:rPr lang="ru-RU" sz="6000" dirty="0" smtClean="0"/>
              <a:t>4.</a:t>
            </a:r>
            <a:endParaRPr lang="ru-RU" sz="6000" dirty="0" smtClean="0"/>
          </a:p>
        </p:txBody>
      </p:sp>
      <p:sp>
        <p:nvSpPr>
          <p:cNvPr id="3174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Множество минимального возможного для ЗШС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mtClean="0"/>
              <a:t> ранга обозначим как </a:t>
            </a:r>
          </a:p>
          <a:p>
            <a:r>
              <a:rPr lang="ru-RU" smtClean="0"/>
              <a:t>В известных примерах множество </a:t>
            </a:r>
            <a:r>
              <a:rPr lang="en-US" smtClean="0"/>
              <a:t>         </a:t>
            </a:r>
            <a:r>
              <a:rPr lang="ru-RU" smtClean="0"/>
              <a:t>содержит хотя бы один шарнирник с рычагом нулевой длины (то есть, с совпадающими смежными шарнирами). </a:t>
            </a:r>
          </a:p>
          <a:p>
            <a:r>
              <a:rPr lang="ru-RU" sz="6600" smtClean="0"/>
              <a:t>Всегда ли это так?</a:t>
            </a:r>
          </a:p>
          <a:p>
            <a:endParaRPr lang="en-US" smtClean="0"/>
          </a:p>
        </p:txBody>
      </p:sp>
      <p:graphicFrame>
        <p:nvGraphicFramePr>
          <p:cNvPr id="31748" name="Объект 5"/>
          <p:cNvGraphicFramePr>
            <a:graphicFrameLocks noChangeAspect="1"/>
          </p:cNvGraphicFramePr>
          <p:nvPr/>
        </p:nvGraphicFramePr>
        <p:xfrm>
          <a:off x="6659563" y="2133600"/>
          <a:ext cx="7175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342751" imgH="241195" progId="Equation.DSMT4">
                  <p:embed/>
                </p:oleObj>
              </mc:Choice>
              <mc:Fallback>
                <p:oleObj name="Equation" r:id="rId3" imgW="34275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133600"/>
                        <a:ext cx="7175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Объект 6"/>
          <p:cNvGraphicFramePr>
            <a:graphicFrameLocks noChangeAspect="1"/>
          </p:cNvGraphicFramePr>
          <p:nvPr/>
        </p:nvGraphicFramePr>
        <p:xfrm>
          <a:off x="6883400" y="2708275"/>
          <a:ext cx="6381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5" imgW="342751" imgH="241195" progId="Equation.DSMT4">
                  <p:embed/>
                </p:oleObj>
              </mc:Choice>
              <mc:Fallback>
                <p:oleObj name="Equation" r:id="rId5" imgW="34275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2708275"/>
                        <a:ext cx="6381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075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Критерий независимости рычагов в плоском случае (Полячек-</a:t>
            </a:r>
            <a:r>
              <a:rPr lang="ru-RU" sz="3200" dirty="0" err="1" smtClean="0"/>
              <a:t>Гейрингер</a:t>
            </a:r>
            <a:r>
              <a:rPr lang="ru-RU" sz="3200" dirty="0" smtClean="0"/>
              <a:t>, </a:t>
            </a:r>
            <a:r>
              <a:rPr lang="ru-RU" sz="3200" dirty="0" err="1" smtClean="0"/>
              <a:t>Ламан</a:t>
            </a:r>
            <a:r>
              <a:rPr lang="ru-RU" sz="3200" dirty="0" smtClean="0"/>
              <a:t>) для незакреплённых конструкций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Если для  произвольной совокупности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&gt;0 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рёбер графа </a:t>
                </a:r>
                <a:r>
                  <a:rPr lang="en-US" dirty="0" smtClean="0"/>
                  <a:t>G </a:t>
                </a:r>
                <a:r>
                  <a:rPr lang="ru-RU" dirty="0" smtClean="0"/>
                  <a:t>без закреплённых вершин</a:t>
                </a:r>
                <a:r>
                  <a:rPr lang="en-US" dirty="0" smtClean="0"/>
                  <a:t> </a:t>
                </a:r>
                <a:r>
                  <a:rPr lang="ru-RU" dirty="0" smtClean="0"/>
                  <a:t>число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dirty="0" smtClean="0"/>
                  <a:t>инцидентных им вершин </a:t>
                </a:r>
                <a:r>
                  <a:rPr lang="ru-RU" dirty="0"/>
                  <a:t>у</a:t>
                </a:r>
                <a:r>
                  <a:rPr lang="ru-RU" dirty="0" smtClean="0"/>
                  <a:t>довлетворяет условию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′≤2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′−3</m:t>
                    </m:r>
                  </m:oMath>
                </a14:m>
                <a:r>
                  <a:rPr lang="ru-RU" dirty="0" smtClean="0"/>
                  <a:t>, то типичное устройство со структурой графа  </a:t>
                </a:r>
                <a:r>
                  <a:rPr lang="en-US" dirty="0" smtClean="0"/>
                  <a:t>G </a:t>
                </a:r>
                <a:r>
                  <a:rPr lang="ru-RU" dirty="0" smtClean="0"/>
                  <a:t>не содержит зависимых рычагов, и  число степеней его свободы вычисляется по структурной формуле.</a:t>
                </a:r>
              </a:p>
              <a:p>
                <a:r>
                  <a:rPr lang="ru-RU" dirty="0" smtClean="0"/>
                  <a:t>Случай закреплённых конструкций сводится к этому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390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</a:t>
            </a:r>
            <a:r>
              <a:rPr lang="ru-RU" sz="3200" dirty="0" smtClean="0"/>
              <a:t>ример зависимости рычагов, то есть связей, накладываемых структурой </a:t>
            </a:r>
            <a:r>
              <a:rPr lang="en-US" sz="3200" dirty="0" smtClean="0"/>
              <a:t>: 2m=8=r. </a:t>
            </a:r>
            <a:r>
              <a:rPr lang="ru-RU" sz="3200" dirty="0" smtClean="0"/>
              <a:t>Но это механизм, а не ферма.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448719"/>
            <a:ext cx="2400300" cy="2828925"/>
          </a:xfrm>
        </p:spPr>
      </p:pic>
    </p:spTree>
    <p:extLst>
      <p:ext uri="{BB962C8B-B14F-4D97-AF65-F5344CB8AC3E}">
        <p14:creationId xmlns:p14="http://schemas.microsoft.com/office/powerpoint/2010/main" val="379081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Структурные формулы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2800" dirty="0" smtClean="0"/>
                  <a:t>Это формулы, выражающие число степеней свободы через числа звеньев и кинематических пар. Структурная формула Чебышёва: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𝑊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sz="2800" dirty="0" smtClean="0"/>
                  <a:t> где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2800" dirty="0" smtClean="0"/>
                  <a:t>- </a:t>
                </a:r>
                <a:r>
                  <a:rPr lang="ru-RU" sz="2800" dirty="0" smtClean="0"/>
                  <a:t>число степеней свободы (подвижности) устройства,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ru-RU" sz="2800" dirty="0" smtClean="0"/>
                  <a:t>- число звеньев устройства за исключением стойки,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- </a:t>
                </a:r>
                <a:r>
                  <a:rPr lang="ru-RU" sz="2800" dirty="0" smtClean="0"/>
                  <a:t>число вращательных пар.</a:t>
                </a:r>
              </a:p>
              <a:p>
                <a:r>
                  <a:rPr lang="ru-RU" sz="2800" dirty="0" smtClean="0"/>
                  <a:t>Как известно, формула справедлива не всегда.</a:t>
                </a:r>
              </a:p>
              <a:p>
                <a:r>
                  <a:rPr lang="ru-RU" sz="2800" dirty="0" smtClean="0"/>
                  <a:t>У инженеров, если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𝑊</m:t>
                    </m:r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– то механизм, если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𝑊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– то ферма.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3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628800"/>
          </a:xfrm>
        </p:spPr>
        <p:txBody>
          <a:bodyPr>
            <a:noAutofit/>
          </a:bodyPr>
          <a:lstStyle/>
          <a:p>
            <a:r>
              <a:rPr lang="ru-RU" sz="3600" dirty="0"/>
              <a:t>В</a:t>
            </a:r>
            <a:r>
              <a:rPr lang="ru-RU" sz="3600" dirty="0" smtClean="0"/>
              <a:t> трёхмерном случае для шарнирно-рычажных конструкций неизвестно  аналога теоремы </a:t>
            </a:r>
            <a:r>
              <a:rPr lang="ru-RU" sz="3600" dirty="0" err="1" smtClean="0"/>
              <a:t>Ламана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72816"/>
                <a:ext cx="8363272" cy="4353347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/>
                  <a:t>«Двойной банан», для него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=18,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=8, </m:t>
                    </m:r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=3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−6 , </m:t>
                    </m:r>
                  </m:oMath>
                </a14:m>
                <a:r>
                  <a:rPr lang="ru-RU" sz="2400" dirty="0" smtClean="0"/>
                  <a:t>справедливость соотношения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′≤3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′−6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для любого подграфа </a:t>
                </a:r>
                <a:r>
                  <a:rPr lang="en-US" sz="2400" dirty="0" smtClean="0"/>
                  <a:t>G’ </a:t>
                </a:r>
                <a:r>
                  <a:rPr lang="ru-RU" sz="2400" dirty="0" smtClean="0"/>
                  <a:t>графа </a:t>
                </a:r>
                <a:r>
                  <a:rPr lang="en-US" sz="2400" dirty="0" smtClean="0"/>
                  <a:t>G </a:t>
                </a:r>
                <a:r>
                  <a:rPr lang="ru-RU" sz="2400" dirty="0" smtClean="0"/>
                  <a:t>не гарантирует независимости рычагов. Конструкция изгибаема.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Половины «банана» вращаются независимо вокруг оси </a:t>
                </a:r>
                <a:r>
                  <a:rPr lang="en-US" sz="2400" dirty="0" smtClean="0"/>
                  <a:t>AB.</a:t>
                </a:r>
                <a:r>
                  <a:rPr lang="ru-RU" sz="2400" dirty="0" smtClean="0"/>
                  <a:t> </a:t>
                </a:r>
              </a:p>
              <a:p>
                <a:r>
                  <a:rPr lang="ru-RU" sz="2400" dirty="0" smtClean="0"/>
                  <a:t>Нахождение трёхмерного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аналога теоремы </a:t>
                </a:r>
                <a:r>
                  <a:rPr lang="ru-RU" sz="2400" dirty="0" err="1" smtClean="0"/>
                  <a:t>Ламана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 --- центральный </a:t>
                </a:r>
              </a:p>
              <a:p>
                <a:pPr marL="0" indent="0">
                  <a:buNone/>
                </a:pPr>
                <a:r>
                  <a:rPr lang="ru-RU" sz="2400" dirty="0"/>
                  <a:t>в</a:t>
                </a:r>
                <a:r>
                  <a:rPr lang="ru-RU" sz="2400" dirty="0" smtClean="0"/>
                  <a:t>опрос комбинаторной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теории жёсткости.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72816"/>
                <a:ext cx="8363272" cy="4353347"/>
              </a:xfrm>
              <a:blipFill rotWithShape="1">
                <a:blip r:embed="rId2"/>
                <a:stretch>
                  <a:fillRect l="-1093" t="-1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20" y="3387623"/>
            <a:ext cx="4896543" cy="34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8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/>
              <a:t>Вопрос </a:t>
            </a:r>
            <a:r>
              <a:rPr lang="ru-RU" sz="6600" smtClean="0"/>
              <a:t>5</a:t>
            </a:r>
            <a:endParaRPr lang="ru-RU" sz="6600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4593" t="-458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217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Шарнирный </a:t>
            </a:r>
            <a:r>
              <a:rPr lang="ru-RU" dirty="0" err="1" smtClean="0"/>
              <a:t>четырёхзвенник</a:t>
            </a:r>
            <a:r>
              <a:rPr lang="ru-RU" dirty="0" smtClean="0"/>
              <a:t> и простейшая ферма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=3×3−2×4=1=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Можно считать и так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ru-RU" dirty="0" smtClean="0"/>
                  <a:t>Предполагается независимость условий, накладываемых рычагами на положения шарниров.</a:t>
                </a:r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27763" y="5949950"/>
            <a:ext cx="792162" cy="358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3095"/>
            <a:ext cx="7654925" cy="1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30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/>
              <a:t>Шарнирно-рычажная </a:t>
            </a:r>
            <a:r>
              <a:rPr lang="ru-RU" dirty="0" smtClean="0"/>
              <a:t>модель</a:t>
            </a:r>
            <a:endParaRPr lang="de-DE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4402138" cy="544671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Конструкция состоит из рычагов (прямолинейных стержней), имеющих на концах шарниры, и соединённых между собой и с некоторыми точками плоскости этими шарнирами.</a:t>
            </a:r>
            <a:r>
              <a:rPr lang="de-DE" sz="1800" dirty="0" smtClean="0"/>
              <a:t>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Шарниры –это концы стержней. Они могут быть двух сортов: свободные (кружочки) и  закреплённые (крестики).</a:t>
            </a:r>
            <a:r>
              <a:rPr lang="de-DE" sz="1800" dirty="0" smtClean="0"/>
              <a:t> </a:t>
            </a:r>
            <a:r>
              <a:rPr lang="ru-RU" sz="1800" dirty="0" smtClean="0"/>
              <a:t>Не всегда в свободном шарнире есть вращательная пара.</a:t>
            </a:r>
            <a:endParaRPr lang="de-DE" sz="1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Шарниры допускают все возможные вращения  в плоскости.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Шарниры: 0-шарнир (в нём нет кинематической пары), 1-шарнир (вращательная пара), </a:t>
            </a:r>
            <a:r>
              <a:rPr lang="en-US" sz="1800" dirty="0" smtClean="0"/>
              <a:t>k-</a:t>
            </a:r>
            <a:r>
              <a:rPr lang="ru-RU" sz="1800" dirty="0" smtClean="0"/>
              <a:t>шарнир (общий конец </a:t>
            </a:r>
            <a:r>
              <a:rPr lang="en-US" sz="1800" dirty="0" smtClean="0"/>
              <a:t>k+1 </a:t>
            </a:r>
            <a:r>
              <a:rPr lang="ru-RU" sz="1800" dirty="0" smtClean="0"/>
              <a:t>стержня)  Это совмещённый шарнир.</a:t>
            </a:r>
            <a:endParaRPr lang="de-DE" sz="1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Совмещённые шарниры считаются как один шарнир.</a:t>
            </a:r>
            <a:r>
              <a:rPr lang="de-DE" sz="1800" dirty="0" smtClean="0"/>
              <a:t>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Рычаги могут пересекаться, а несмежные шарниры могут совпадать.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227763" y="5949950"/>
            <a:ext cx="792162" cy="358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19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844675"/>
            <a:ext cx="377031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00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3600" dirty="0" smtClean="0"/>
              <a:t>Граф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–шарнирная структурная схема ШСС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Граф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вершины его отвечают шарнирам, рёбра – </a:t>
            </a:r>
            <a:r>
              <a:rPr lang="ru-RU" sz="2800" dirty="0" smtClean="0">
                <a:cs typeface="Times New Roman" panose="02020603050405020304" pitchFamily="18" charset="0"/>
              </a:rPr>
              <a:t>рычагам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cs typeface="Times New Roman" panose="02020603050405020304" pitchFamily="18" charset="0"/>
              </a:rPr>
              <a:t>устройства модели .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cs typeface="Times New Roman" panose="02020603050405020304" pitchFamily="18" charset="0"/>
              </a:rPr>
              <a:t>граф без петель и кратных рёбер, с вершинами двух видов  (кружочки отвечают свободным шарнирам и, возможно, крестики, если устройство закреплено).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cs typeface="Times New Roman" panose="02020603050405020304" pitchFamily="18" charset="0"/>
              </a:rPr>
              <a:t>не содержит рёбер, соединяющих крестики (крестики отвечают закреплённым шарнирам).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800" dirty="0" smtClean="0">
                <a:cs typeface="Times New Roman" panose="02020603050405020304" pitchFamily="18" charset="0"/>
              </a:rPr>
              <a:t>связен, и более того, его подграф на кружочках также связен.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Сосредоточимся на одном механизме – последнее условие.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728545"/>
            <a:ext cx="6624736" cy="4269274"/>
          </a:xfrm>
        </p:spPr>
      </p:pic>
    </p:spTree>
    <p:extLst>
      <p:ext uri="{BB962C8B-B14F-4D97-AF65-F5344CB8AC3E}">
        <p14:creationId xmlns:p14="http://schemas.microsoft.com/office/powerpoint/2010/main" val="8235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Геометрическое определение механизма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2400" dirty="0" smtClean="0"/>
                  <a:t>Это устройство (конструкция), допускающее непрерывное движение из любого своего положения в любое другое своё положение. Число положений механизма считается большим единицы. В противном случае имеем ферму. </a:t>
                </a:r>
              </a:p>
              <a:p>
                <a:r>
                  <a:rPr lang="ru-RU" sz="2400" dirty="0" smtClean="0"/>
                  <a:t>Его пространство положений (конфигурационное пространство) есть компонента связности положительной размерности множества решений системы уравнений</a:t>
                </a:r>
                <a:r>
                  <a:rPr lang="en-US" sz="2400" dirty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  </a:t>
                </a:r>
                <a:r>
                  <a:rPr lang="ru-RU" sz="2400" dirty="0" smtClean="0"/>
                  <a:t>где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- </a:t>
                </a:r>
                <a:r>
                  <a:rPr lang="ru-RU" sz="2400" dirty="0" smtClean="0"/>
                  <a:t>координаты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-</a:t>
                </a:r>
                <a:r>
                  <a:rPr lang="ru-RU" sz="2400" dirty="0" err="1" smtClean="0"/>
                  <a:t>го</a:t>
                </a:r>
                <a:r>
                  <a:rPr lang="ru-RU" sz="2400" dirty="0" smtClean="0"/>
                  <a:t> шарнира,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  <m:sup/>
                    </m:sSubSup>
                  </m:oMath>
                </a14:m>
                <a:r>
                  <a:rPr lang="ru-RU" sz="2400" dirty="0" smtClean="0"/>
                  <a:t>- квадрат длины рычага, соединяющего </a:t>
                </a:r>
                <a:r>
                  <a:rPr lang="en-US" sz="2400" dirty="0" err="1" smtClean="0"/>
                  <a:t>i</a:t>
                </a:r>
                <a:r>
                  <a:rPr lang="ru-RU" sz="2400" dirty="0" smtClean="0"/>
                  <a:t>-й шарнир с </a:t>
                </a:r>
                <a:r>
                  <a:rPr lang="en-US" sz="2400" dirty="0" smtClean="0"/>
                  <a:t>j</a:t>
                </a:r>
                <a:r>
                  <a:rPr lang="ru-RU" sz="2400" dirty="0" smtClean="0"/>
                  <a:t>-м. Эта система однозначно строится по графу 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ru-RU" sz="2400" dirty="0" smtClean="0">
                    <a:cs typeface="Times New Roman" panose="02020603050405020304" pitchFamily="18" charset="0"/>
                  </a:rPr>
                  <a:t>и положениям закреплённых шарниров (если они есть).</a:t>
                </a:r>
                <a:endPara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71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2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Незакреплённые шарнирники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752" r="-2074" b="-566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7926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19531</TotalTime>
  <Words>902</Words>
  <Application>Microsoft Office PowerPoint</Application>
  <PresentationFormat>Экран (4:3)</PresentationFormat>
  <Paragraphs>102</Paragraphs>
  <Slides>31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DejaVu Sans</vt:lpstr>
      <vt:lpstr>Times New Roman</vt:lpstr>
      <vt:lpstr>WenQuanYi Micro Hei</vt:lpstr>
      <vt:lpstr>Тема Office</vt:lpstr>
      <vt:lpstr>Формула</vt:lpstr>
      <vt:lpstr>Equation.3</vt:lpstr>
      <vt:lpstr>Equation</vt:lpstr>
      <vt:lpstr>О математических моделях теории механизмов и порождаемых ими математических вопросах</vt:lpstr>
      <vt:lpstr>Наш предмет</vt:lpstr>
      <vt:lpstr>Структурные формулы</vt:lpstr>
      <vt:lpstr>Шарнирный четырёхзвенник и простейшая ферма</vt:lpstr>
      <vt:lpstr>Шарнирно-рычажная модель</vt:lpstr>
      <vt:lpstr>Граф G –шарнирная структурная схема ШСС.</vt:lpstr>
      <vt:lpstr>Сосредоточимся на одном механизме – последнее условие.</vt:lpstr>
      <vt:lpstr>Геометрическое определение механизма</vt:lpstr>
      <vt:lpstr>Незакреплённые шарнирники</vt:lpstr>
      <vt:lpstr>Критерий независимости рычагов в плоском незакреплённом шарнирно-рычажном устройстве (Полячек-Гейрингер, Ламан 1970)</vt:lpstr>
      <vt:lpstr> Формализация основных понятий</vt:lpstr>
      <vt:lpstr>Задание ЗШС определяет</vt:lpstr>
      <vt:lpstr>Простейший пример рычажного отображения</vt:lpstr>
      <vt:lpstr>Изостатические ЗШС и отображение</vt:lpstr>
      <vt:lpstr>Шарнирники. Конфигурационное пространство КШС.</vt:lpstr>
      <vt:lpstr>Геометрическое определение механизма </vt:lpstr>
      <vt:lpstr>Прообразы при рычажном отображении</vt:lpstr>
      <vt:lpstr>У отвлечённых математиков</vt:lpstr>
      <vt:lpstr>Презентация PowerPoint</vt:lpstr>
      <vt:lpstr>Вопрос 1 </vt:lpstr>
      <vt:lpstr>Геометрия устойчивости шарнирника и КШС</vt:lpstr>
      <vt:lpstr>Вопрос 2</vt:lpstr>
      <vt:lpstr>Презентация PowerPoint</vt:lpstr>
      <vt:lpstr>Презентация PowerPoint</vt:lpstr>
      <vt:lpstr>Ответ на вопрос 1 в разбиравшемся выше случае связан с таким вопросом</vt:lpstr>
      <vt:lpstr>ВОПРОС 3.</vt:lpstr>
      <vt:lpstr>ВОПРОС 4.</vt:lpstr>
      <vt:lpstr>Критерий независимости рычагов в плоском случае (Полячек-Гейрингер, Ламан) для незакреплённых конструкций</vt:lpstr>
      <vt:lpstr>Пример зависимости рычагов, то есть связей, накладываемых структурой : 2m=8=r. Но это механизм, а не ферма.</vt:lpstr>
      <vt:lpstr>В трёхмерном случае для шарнирно-рычажных конструкций неизвестно  аналога теоремы Ламана.</vt:lpstr>
      <vt:lpstr>Вопрос 5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ЖЁСТКОСТЬ И ИЗГИБАЕМОСТЬ МНОГОГРАННИКОВ И ШАРНИРНЫХ КОНСТРУКЦИЙ</dc:title>
  <dc:creator>ABC</dc:creator>
  <cp:lastModifiedBy>Михаил</cp:lastModifiedBy>
  <cp:revision>239</cp:revision>
  <dcterms:created xsi:type="dcterms:W3CDTF">2014-11-04T17:04:22Z</dcterms:created>
  <dcterms:modified xsi:type="dcterms:W3CDTF">2023-12-05T16:05:12Z</dcterms:modified>
</cp:coreProperties>
</file>