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34"/>
  </p:notesMasterIdLst>
  <p:sldIdLst>
    <p:sldId id="256" r:id="rId3"/>
    <p:sldId id="300" r:id="rId4"/>
    <p:sldId id="322" r:id="rId5"/>
    <p:sldId id="316" r:id="rId6"/>
    <p:sldId id="317" r:id="rId7"/>
    <p:sldId id="323" r:id="rId8"/>
    <p:sldId id="320" r:id="rId9"/>
    <p:sldId id="324" r:id="rId10"/>
    <p:sldId id="299" r:id="rId11"/>
    <p:sldId id="282" r:id="rId12"/>
    <p:sldId id="283" r:id="rId13"/>
    <p:sldId id="284" r:id="rId14"/>
    <p:sldId id="302" r:id="rId15"/>
    <p:sldId id="303" r:id="rId16"/>
    <p:sldId id="304" r:id="rId17"/>
    <p:sldId id="312" r:id="rId18"/>
    <p:sldId id="319" r:id="rId19"/>
    <p:sldId id="315" r:id="rId20"/>
    <p:sldId id="314" r:id="rId21"/>
    <p:sldId id="305" r:id="rId22"/>
    <p:sldId id="306" r:id="rId23"/>
    <p:sldId id="307" r:id="rId24"/>
    <p:sldId id="308" r:id="rId25"/>
    <p:sldId id="321" r:id="rId26"/>
    <p:sldId id="326" r:id="rId27"/>
    <p:sldId id="313" r:id="rId28"/>
    <p:sldId id="325" r:id="rId29"/>
    <p:sldId id="311" r:id="rId30"/>
    <p:sldId id="289" r:id="rId31"/>
    <p:sldId id="291" r:id="rId32"/>
    <p:sldId id="296" r:id="rId3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fld id="{2185A6CB-F990-4629-8D51-0F58298C096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32F88F-CC58-4419-BB45-4B2D5C24857B}" type="slidenum">
              <a:rPr lang="ru-RU"/>
              <a:pPr/>
              <a:t>1</a:t>
            </a:fld>
            <a:endParaRPr lang="ru-RU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FAA901-1576-49F0-AA02-FE21985E11AE}" type="slidenum">
              <a:rPr lang="ru-RU"/>
              <a:pPr/>
              <a:t>27</a:t>
            </a:fld>
            <a:endParaRPr lang="ru-RU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23E2F8-F653-40E5-9713-FEB9F5B56DB6}" type="slidenum">
              <a:rPr lang="ru-RU"/>
              <a:pPr/>
              <a:t>28</a:t>
            </a:fld>
            <a:endParaRPr lang="ru-RU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1111ED-BA4B-4ED0-88D9-82FE05E89D76}" type="slidenum">
              <a:rPr lang="ru-RU"/>
              <a:pPr/>
              <a:t>29</a:t>
            </a:fld>
            <a:endParaRPr lang="ru-RU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F3A386-965D-4960-B14E-131084A7FB4A}" type="slidenum">
              <a:rPr lang="ru-RU"/>
              <a:pPr/>
              <a:t>30</a:t>
            </a:fld>
            <a:endParaRPr lang="ru-RU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AB8B9C-8C8C-4DBC-8927-9275F187A3AA}" type="slidenum">
              <a:rPr lang="ru-RU"/>
              <a:pPr/>
              <a:t>31</a:t>
            </a:fld>
            <a:endParaRPr lang="ru-RU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FD380E-7A67-4CAB-BE3A-81D72E98820E}" type="slidenum">
              <a:rPr lang="ru-RU"/>
              <a:pPr/>
              <a:t>3</a:t>
            </a:fld>
            <a:endParaRPr lang="ru-RU"/>
          </a:p>
        </p:txBody>
      </p:sp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050E8F-DDF4-4162-ACA1-12AA9641499E}" type="slidenum">
              <a:rPr lang="ru-RU"/>
              <a:pPr/>
              <a:t>6</a:t>
            </a:fld>
            <a:endParaRPr lang="ru-RU"/>
          </a:p>
        </p:txBody>
      </p:sp>
      <p:sp>
        <p:nvSpPr>
          <p:cNvPr id="819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AC67C3-25AF-4EAB-8613-270D665C1DB2}" type="slidenum">
              <a:rPr lang="ru-RU"/>
              <a:pPr/>
              <a:t>7</a:t>
            </a:fld>
            <a:endParaRPr lang="ru-RU"/>
          </a:p>
        </p:txBody>
      </p:sp>
      <p:sp>
        <p:nvSpPr>
          <p:cNvPr id="870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6E84CE-0CD6-4DC3-B91B-84E6CE01D846}" type="slidenum">
              <a:rPr lang="ru-RU"/>
              <a:pPr/>
              <a:t>10</a:t>
            </a:fld>
            <a:endParaRPr lang="ru-RU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810252-25CD-4CE9-B498-F915E5157BE2}" type="slidenum">
              <a:rPr lang="ru-RU"/>
              <a:pPr/>
              <a:t>11</a:t>
            </a:fld>
            <a:endParaRPr lang="ru-RU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0A01D4-157F-4A2D-84FA-2BF2D3982C3C}" type="slidenum">
              <a:rPr lang="ru-RU"/>
              <a:pPr/>
              <a:t>12</a:t>
            </a:fld>
            <a:endParaRPr lang="ru-RU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3FF566-E3D8-4AB0-AAD4-C7AAC505E706}" type="slidenum">
              <a:rPr lang="ru-RU"/>
              <a:pPr/>
              <a:t>17</a:t>
            </a:fld>
            <a:endParaRPr lang="ru-RU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11CDD68-789F-47C4-8D16-02018A7310AF}" type="slidenum">
              <a:rPr lang="ru-RU"/>
              <a:pPr/>
              <a:t>26</a:t>
            </a:fld>
            <a:endParaRPr lang="ru-RU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A51DD62-638E-4808-B89E-395B0185A1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23039F-D72A-4337-B0A6-509D613300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AD97160-5959-4039-A190-31192C84EF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713B420-CE2D-46D6-8AEA-C4494A670C66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25F4A46-1085-4948-9BBA-52844DAFFE20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9425A22-C248-414C-919A-0C1A5DEDC6F9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1829C4F-C431-4CB1-BAB5-2C618A239F56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F57AACD-2C55-4382-A616-2B1D0F47C09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A18179A-FC9D-4D1E-A403-678D10D10DEC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CBE947-A270-45C4-B027-02BBF51D11C3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D1C803-54B2-4DB8-9CD2-10B43205D581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BBDE57C-8628-4320-85D6-8854F77488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93DEBEA-ED39-453B-B418-AB4942A8BAC4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C066E10-9A3A-4268-A097-34903FCF4C8C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2C90B7-003F-48E6-A798-643FFB758E8A}" type="slidenum">
              <a:rPr lang="de-DE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CA188D-B607-4B01-9516-2DC31EDEDF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13F7DB-BB1B-4BE1-81D8-B46D4A59E8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9DAFB1D-3E37-4BDC-A472-9FAA900CA7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D6AFB41-034A-4D9F-AE03-FC3BECCC14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4D829C-45F9-4A7B-8B8C-ACDBBFB888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DBFA2C5-F068-4BB1-BC8F-54293B058D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F341DB6-7B6B-4583-B731-B43D118DAF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9C37418A-6BFF-4BFE-BCFC-F996A483485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6D4F7F44-7757-465B-9EBC-DE4287E22819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1538288"/>
            <a:ext cx="7772400" cy="2654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 dirty="0">
                <a:solidFill>
                  <a:srgbClr val="000000"/>
                </a:solidFill>
                <a:latin typeface="Calibri" pitchFamily="32" charset="0"/>
              </a:rPr>
              <a:t>О </a:t>
            </a:r>
            <a:r>
              <a:rPr lang="ru-RU" sz="4400" dirty="0" smtClean="0">
                <a:solidFill>
                  <a:srgbClr val="000000"/>
                </a:solidFill>
                <a:latin typeface="Calibri" pitchFamily="32" charset="0"/>
              </a:rPr>
              <a:t>ветвлении передачи движения в шарнирных механизмах</a:t>
            </a:r>
            <a:endParaRPr lang="ru-RU" sz="4400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21145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lnSpc>
                <a:spcPct val="60000"/>
              </a:lnSpc>
              <a:spcAft>
                <a:spcPts val="4463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400" dirty="0">
              <a:solidFill>
                <a:srgbClr val="000000"/>
              </a:solidFill>
              <a:latin typeface="Calibri" pitchFamily="32" charset="0"/>
            </a:endParaRPr>
          </a:p>
          <a:p>
            <a:pPr algn="ctr" eaLnBrk="1" hangingPunct="1">
              <a:lnSpc>
                <a:spcPct val="60000"/>
              </a:lnSpc>
              <a:spcAft>
                <a:spcPts val="4463"/>
              </a:spcAft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>
                <a:solidFill>
                  <a:srgbClr val="000000"/>
                </a:solidFill>
                <a:latin typeface="Calibri" pitchFamily="32" charset="0"/>
              </a:rPr>
              <a:t>Ковалёв Михаил Дмитриевич</a:t>
            </a:r>
          </a:p>
          <a:p>
            <a:pPr algn="ctr" eaLnBrk="1" hangingPunct="1">
              <a:lnSpc>
                <a:spcPct val="60000"/>
              </a:lnSpc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dirty="0">
                <a:solidFill>
                  <a:srgbClr val="000000"/>
                </a:solidFill>
                <a:latin typeface="Calibri" pitchFamily="32" charset="0"/>
              </a:rPr>
              <a:t>МГУ им. М.В.Ломоносова</a:t>
            </a:r>
          </a:p>
          <a:p>
            <a:pPr algn="ctr" eaLnBrk="1" hangingPunct="1">
              <a:lnSpc>
                <a:spcPct val="60000"/>
              </a:lnSpc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400" dirty="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de-DE" sz="2400" dirty="0">
                <a:solidFill>
                  <a:srgbClr val="4F81BD"/>
                </a:solidFill>
                <a:latin typeface="Calibri" pitchFamily="32" charset="0"/>
              </a:rPr>
              <a:t>mdkovalev@mtu-net.ru </a:t>
            </a:r>
          </a:p>
          <a:p>
            <a:pPr algn="ctr" eaLnBrk="1" hangingPunct="1">
              <a:lnSpc>
                <a:spcPct val="60000"/>
              </a:lnSpc>
              <a:spcBef>
                <a:spcPts val="7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sz="2400" dirty="0">
              <a:solidFill>
                <a:srgbClr val="4F81BD"/>
              </a:solidFill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>
                <a:solidFill>
                  <a:srgbClr val="000000"/>
                </a:solidFill>
                <a:latin typeface="Calibri" pitchFamily="32" charset="0"/>
              </a:rPr>
              <a:t>Теорема о передаче движения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sz="3200" b="1" i="1" dirty="0">
                <a:solidFill>
                  <a:srgbClr val="000000"/>
                </a:solidFill>
                <a:latin typeface="Calibri" pitchFamily="32" charset="0"/>
              </a:rPr>
              <a:t>Теорема </a:t>
            </a:r>
            <a:r>
              <a:rPr lang="ru-RU" sz="3200" b="1" i="1" dirty="0" smtClean="0">
                <a:solidFill>
                  <a:srgbClr val="000000"/>
                </a:solidFill>
                <a:latin typeface="Calibri" pitchFamily="32" charset="0"/>
              </a:rPr>
              <a:t>. </a:t>
            </a:r>
            <a:r>
              <a:rPr lang="ru-RU" sz="3200" i="1" dirty="0">
                <a:solidFill>
                  <a:srgbClr val="000000"/>
                </a:solidFill>
                <a:latin typeface="Calibri" pitchFamily="32" charset="0"/>
              </a:rPr>
              <a:t>У  механизма </a:t>
            </a:r>
            <a:r>
              <a:rPr lang="en-US" sz="3200" i="1" dirty="0" smtClean="0">
                <a:solidFill>
                  <a:srgbClr val="000000"/>
                </a:solidFill>
                <a:latin typeface="Calibri" pitchFamily="32" charset="0"/>
              </a:rPr>
              <a:t>               </a:t>
            </a:r>
            <a:r>
              <a:rPr lang="ru-RU" sz="3200" i="1" dirty="0" smtClean="0">
                <a:solidFill>
                  <a:srgbClr val="000000"/>
                </a:solidFill>
                <a:latin typeface="Calibri" pitchFamily="32" charset="0"/>
              </a:rPr>
              <a:t>без </a:t>
            </a:r>
            <a:r>
              <a:rPr lang="ru-RU" sz="3200" i="1" dirty="0">
                <a:solidFill>
                  <a:srgbClr val="000000"/>
                </a:solidFill>
                <a:latin typeface="Calibri" pitchFamily="32" charset="0"/>
              </a:rPr>
              <a:t>останавливающихся шарниров в каждом за исключением конечного числа своих положений ведущий шарнир осуществляет однозначную передачу движения ведомому шарниру. В конечном числе положений, передача движения может происходить не единственным, но конечным числом способов.</a:t>
            </a:r>
          </a:p>
        </p:txBody>
      </p:sp>
      <p:graphicFrame>
        <p:nvGraphicFramePr>
          <p:cNvPr id="30724" name="Object 5"/>
          <p:cNvGraphicFramePr>
            <a:graphicFrameLocks noChangeAspect="1"/>
          </p:cNvGraphicFramePr>
          <p:nvPr/>
        </p:nvGraphicFramePr>
        <p:xfrm>
          <a:off x="5429256" y="1643050"/>
          <a:ext cx="504825" cy="438150"/>
        </p:xfrm>
        <a:graphic>
          <a:graphicData uri="http://schemas.openxmlformats.org/presentationml/2006/ole">
            <p:oleObj spid="_x0000_s30724" name="Формула" r:id="rId4" imgW="190440" imgH="16488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8588"/>
            <a:ext cx="8228013" cy="14351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Передача движения между смежными шарнирами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7925" y="2033588"/>
            <a:ext cx="6786563" cy="36560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8588"/>
            <a:ext cx="8229600" cy="14351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Как происходит ветвление движения 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25" y="2041525"/>
            <a:ext cx="6369050" cy="3778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Однозначность и ветвление передачи движения.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Далее будем считать длину </a:t>
            </a:r>
            <a:r>
              <a:rPr lang="ru-RU" sz="2400" dirty="0" smtClean="0"/>
              <a:t>рычага </a:t>
            </a:r>
            <a:r>
              <a:rPr lang="en-US" sz="2400" dirty="0" err="1" smtClean="0"/>
              <a:t>pq</a:t>
            </a:r>
            <a:r>
              <a:rPr lang="ru-RU" sz="2400" dirty="0" smtClean="0"/>
              <a:t> </a:t>
            </a:r>
            <a:r>
              <a:rPr lang="ru-RU" sz="2400" dirty="0"/>
              <a:t>равной единице, а начальными положения </a:t>
            </a:r>
            <a:r>
              <a:rPr lang="ru-RU" sz="2400" dirty="0" smtClean="0"/>
              <a:t>шарниров </a:t>
            </a:r>
            <a:r>
              <a:rPr lang="en-US" sz="2400" dirty="0" smtClean="0"/>
              <a:t>p(0)=(0,0)</a:t>
            </a:r>
            <a:r>
              <a:rPr lang="ru-RU" sz="2400" dirty="0" smtClean="0"/>
              <a:t> и</a:t>
            </a:r>
            <a:r>
              <a:rPr lang="en-US" sz="2400" dirty="0" smtClean="0"/>
              <a:t> q(0)=(0,1)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400" dirty="0"/>
              <a:t>Мы будем говорить, что движение от шарнира  </a:t>
            </a:r>
            <a:r>
              <a:rPr lang="en-US" sz="2400" dirty="0" smtClean="0"/>
              <a:t>p </a:t>
            </a:r>
            <a:r>
              <a:rPr lang="ru-RU" sz="2400" dirty="0" smtClean="0"/>
              <a:t>передаётся </a:t>
            </a:r>
            <a:r>
              <a:rPr lang="ru-RU" sz="2400" dirty="0"/>
              <a:t>к шарниру  </a:t>
            </a:r>
            <a:r>
              <a:rPr lang="en-US" sz="2400" dirty="0" smtClean="0"/>
              <a:t>q </a:t>
            </a:r>
            <a:r>
              <a:rPr lang="ru-RU" sz="2400" dirty="0" smtClean="0"/>
              <a:t>однозначно </a:t>
            </a:r>
            <a:r>
              <a:rPr lang="ru-RU" sz="2400" dirty="0"/>
              <a:t>в положении </a:t>
            </a:r>
            <a:r>
              <a:rPr lang="en-US" sz="2400" dirty="0" smtClean="0"/>
              <a:t> p(0)</a:t>
            </a:r>
            <a:r>
              <a:rPr lang="ru-RU" sz="2400" dirty="0" smtClean="0"/>
              <a:t>, </a:t>
            </a:r>
            <a:r>
              <a:rPr lang="ru-RU" sz="2400" dirty="0"/>
              <a:t>если существуют такие окрестности  </a:t>
            </a:r>
            <a:r>
              <a:rPr lang="en-US" sz="2400" dirty="0" smtClean="0"/>
              <a:t>U </a:t>
            </a:r>
            <a:r>
              <a:rPr lang="ru-RU" sz="2400" dirty="0" smtClean="0"/>
              <a:t>точки </a:t>
            </a:r>
            <a:r>
              <a:rPr lang="en-US" sz="2400" dirty="0" smtClean="0"/>
              <a:t>p(0)</a:t>
            </a:r>
            <a:r>
              <a:rPr lang="ru-RU" sz="2400" dirty="0" smtClean="0"/>
              <a:t>, </a:t>
            </a:r>
            <a:r>
              <a:rPr lang="ru-RU" sz="2400" dirty="0"/>
              <a:t>и  </a:t>
            </a:r>
            <a:r>
              <a:rPr lang="en-US" sz="2400" dirty="0" smtClean="0"/>
              <a:t>W </a:t>
            </a:r>
            <a:r>
              <a:rPr lang="ru-RU" sz="2400" dirty="0" smtClean="0"/>
              <a:t>точки </a:t>
            </a:r>
            <a:r>
              <a:rPr lang="en-US" sz="2400" dirty="0" smtClean="0"/>
              <a:t>q(0)</a:t>
            </a:r>
            <a:r>
              <a:rPr lang="ru-RU" sz="2400" dirty="0" smtClean="0"/>
              <a:t>, </a:t>
            </a:r>
            <a:r>
              <a:rPr lang="ru-RU" sz="2400" dirty="0"/>
              <a:t>что каждому положению  </a:t>
            </a:r>
            <a:r>
              <a:rPr lang="ru-RU" sz="2400" dirty="0" smtClean="0"/>
              <a:t>шарнира         </a:t>
            </a:r>
            <a:r>
              <a:rPr lang="ru-RU" sz="2400" dirty="0"/>
              <a:t>отвечает единственное положение связанного с ним рычагом единичной длины шарнира </a:t>
            </a:r>
            <a:r>
              <a:rPr lang="en-US" sz="2400" dirty="0" smtClean="0"/>
              <a:t>                           </a:t>
            </a:r>
            <a:r>
              <a:rPr lang="ru-RU" sz="2400" dirty="0" smtClean="0"/>
              <a:t>. </a:t>
            </a:r>
            <a:r>
              <a:rPr lang="ru-RU" sz="2400" dirty="0"/>
              <a:t>В противном случае, будем говорить о неоднозначности передачи движения от  </a:t>
            </a:r>
            <a:r>
              <a:rPr lang="en-US" sz="2400" dirty="0" smtClean="0"/>
              <a:t>p </a:t>
            </a:r>
            <a:r>
              <a:rPr lang="ru-RU" sz="2400" dirty="0" smtClean="0"/>
              <a:t>к </a:t>
            </a:r>
            <a:r>
              <a:rPr lang="en-US" sz="2400" dirty="0" smtClean="0"/>
              <a:t>q</a:t>
            </a:r>
            <a:r>
              <a:rPr lang="ru-RU" sz="2400" dirty="0" smtClean="0"/>
              <a:t> </a:t>
            </a:r>
            <a:r>
              <a:rPr lang="ru-RU" sz="2400" dirty="0"/>
              <a:t>в положении </a:t>
            </a:r>
            <a:r>
              <a:rPr lang="en-US" sz="2400" dirty="0" smtClean="0"/>
              <a:t> p(0)</a:t>
            </a:r>
            <a:r>
              <a:rPr lang="ru-RU" sz="2400" dirty="0" smtClean="0"/>
              <a:t>, </a:t>
            </a:r>
            <a:r>
              <a:rPr lang="ru-RU" sz="2400" dirty="0"/>
              <a:t>или ветвлении передачи движения от шарнира </a:t>
            </a:r>
            <a:r>
              <a:rPr lang="en-US" sz="2400" dirty="0" smtClean="0"/>
              <a:t>p</a:t>
            </a:r>
            <a:r>
              <a:rPr lang="ru-RU" sz="2400" dirty="0" smtClean="0"/>
              <a:t>  </a:t>
            </a:r>
            <a:r>
              <a:rPr lang="ru-RU" sz="2400" dirty="0"/>
              <a:t>к </a:t>
            </a:r>
            <a:r>
              <a:rPr lang="ru-RU" sz="2400" dirty="0" smtClean="0"/>
              <a:t>шарниру</a:t>
            </a:r>
            <a:r>
              <a:rPr lang="en-US" sz="2400" dirty="0" smtClean="0"/>
              <a:t> q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905449" y="3429000"/>
          <a:ext cx="1706108" cy="500066"/>
        </p:xfrm>
        <a:graphic>
          <a:graphicData uri="http://schemas.openxmlformats.org/presentationml/2006/ole">
            <p:oleObj spid="_x0000_s91138" name="Формула" r:id="rId3" imgW="736560" imgH="2156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715008" y="4143380"/>
          <a:ext cx="1735524" cy="500066"/>
        </p:xfrm>
        <a:graphic>
          <a:graphicData uri="http://schemas.openxmlformats.org/presentationml/2006/ole">
            <p:oleObj spid="_x0000_s91140" name="Формула" r:id="rId4" imgW="7491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Однозначность передачи движения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Лемма</a:t>
            </a:r>
            <a:r>
              <a:rPr lang="ru-RU" b="1" i="1" dirty="0" err="1" smtClean="0"/>
              <a:t>.</a:t>
            </a:r>
            <a:r>
              <a:rPr lang="ru-RU" i="1" dirty="0" err="1" smtClean="0"/>
              <a:t>Если</a:t>
            </a:r>
            <a:r>
              <a:rPr lang="ru-RU" i="1" dirty="0" smtClean="0"/>
              <a:t> </a:t>
            </a:r>
            <a:r>
              <a:rPr lang="ru-RU" i="1" dirty="0"/>
              <a:t>отрезок </a:t>
            </a:r>
            <a:r>
              <a:rPr lang="en-US" i="1" dirty="0"/>
              <a:t>p</a:t>
            </a:r>
            <a:r>
              <a:rPr lang="ru-RU" i="1" dirty="0" smtClean="0"/>
              <a:t>(0)</a:t>
            </a:r>
            <a:r>
              <a:rPr lang="en-US" i="1" dirty="0" smtClean="0"/>
              <a:t>q(0)</a:t>
            </a:r>
            <a:r>
              <a:rPr lang="ru-RU" i="1" dirty="0" smtClean="0"/>
              <a:t> </a:t>
            </a:r>
            <a:r>
              <a:rPr lang="ru-RU" i="1" dirty="0"/>
              <a:t>не нормален к кривой  </a:t>
            </a:r>
            <a:r>
              <a:rPr lang="en-US" i="1" dirty="0" smtClean="0"/>
              <a:t>       </a:t>
            </a:r>
            <a:r>
              <a:rPr lang="ru-RU" i="1" dirty="0" smtClean="0"/>
              <a:t>то </a:t>
            </a:r>
            <a:r>
              <a:rPr lang="ru-RU" i="1" dirty="0"/>
              <a:t>движение от шарнира  </a:t>
            </a:r>
            <a:r>
              <a:rPr lang="en-US" i="1" dirty="0" smtClean="0"/>
              <a:t>p </a:t>
            </a:r>
            <a:r>
              <a:rPr lang="ru-RU" i="1" dirty="0" smtClean="0"/>
              <a:t>к </a:t>
            </a:r>
            <a:r>
              <a:rPr lang="ru-RU" i="1" dirty="0"/>
              <a:t>шарниру  </a:t>
            </a:r>
            <a:r>
              <a:rPr lang="en-US" i="1" dirty="0" smtClean="0"/>
              <a:t>q</a:t>
            </a:r>
            <a:r>
              <a:rPr lang="ru-RU" i="1" dirty="0" smtClean="0"/>
              <a:t> </a:t>
            </a:r>
            <a:r>
              <a:rPr lang="ru-RU" i="1" dirty="0"/>
              <a:t>передаётся однозначно в положении </a:t>
            </a:r>
            <a:r>
              <a:rPr lang="en-US" i="1" dirty="0" smtClean="0"/>
              <a:t> p(0)</a:t>
            </a:r>
            <a:r>
              <a:rPr lang="ru-RU" i="1" dirty="0" smtClean="0"/>
              <a:t>.</a:t>
            </a:r>
            <a:endParaRPr lang="en-US" i="1" dirty="0" smtClean="0"/>
          </a:p>
          <a:p>
            <a:endParaRPr lang="en-US" i="1" dirty="0"/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285984" y="2073264"/>
          <a:ext cx="642942" cy="642942"/>
        </p:xfrm>
        <a:graphic>
          <a:graphicData uri="http://schemas.openxmlformats.org/presentationml/2006/ole">
            <p:oleObj spid="_x0000_s92162" name="Формула" r:id="rId3" imgW="215640" imgH="215640" progId="Equation.3">
              <p:embed/>
            </p:oleObj>
          </a:graphicData>
        </a:graphic>
      </p:graphicFrame>
      <p:pic>
        <p:nvPicPr>
          <p:cNvPr id="5" name="Рисунок 4" descr="r29.eps"/>
          <p:cNvPicPr/>
          <p:nvPr/>
        </p:nvPicPr>
        <p:blipFill>
          <a:blip r:embed="rId4"/>
          <a:stretch>
            <a:fillRect/>
          </a:stretch>
        </p:blipFill>
        <p:spPr>
          <a:xfrm>
            <a:off x="3286116" y="3643314"/>
            <a:ext cx="2786082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Однозначность зависит от </a:t>
            </a:r>
            <a:r>
              <a:rPr lang="ru-RU" dirty="0" smtClean="0"/>
              <a:t>направления от </a:t>
            </a:r>
            <a:r>
              <a:rPr lang="en-US" dirty="0" smtClean="0"/>
              <a:t>p </a:t>
            </a:r>
            <a:r>
              <a:rPr lang="ru-RU" dirty="0" smtClean="0"/>
              <a:t>к </a:t>
            </a:r>
            <a:r>
              <a:rPr lang="en-US" dirty="0" smtClean="0"/>
              <a:t>q </a:t>
            </a:r>
            <a:r>
              <a:rPr lang="ru-RU" dirty="0" smtClean="0"/>
              <a:t>или от </a:t>
            </a:r>
            <a:r>
              <a:rPr lang="en-US" dirty="0" smtClean="0"/>
              <a:t>q </a:t>
            </a:r>
            <a:r>
              <a:rPr lang="ru-RU" dirty="0" smtClean="0"/>
              <a:t>к </a:t>
            </a:r>
            <a:r>
              <a:rPr lang="en-US" dirty="0" smtClean="0"/>
              <a:t>p </a:t>
            </a:r>
            <a:endParaRPr lang="ru-RU" dirty="0"/>
          </a:p>
        </p:txBody>
      </p:sp>
      <p:pic>
        <p:nvPicPr>
          <p:cNvPr id="4" name="Содержимое 3" descr="r2.eps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2000240"/>
            <a:ext cx="4357717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Зависимость однозначности от направления передачи движения</a:t>
            </a:r>
            <a:endParaRPr lang="ru-RU" sz="4000" dirty="0"/>
          </a:p>
        </p:txBody>
      </p:sp>
      <p:pic>
        <p:nvPicPr>
          <p:cNvPr id="4" name="Содержимое 3" descr="ris3.ep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071678"/>
            <a:ext cx="8046332" cy="26932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/>
              <a:t>Ещё способ </a:t>
            </a:r>
            <a:r>
              <a:rPr lang="ru-RU" dirty="0" smtClean="0"/>
              <a:t>ветвления (скрытное ветвление передачи движения)</a:t>
            </a:r>
            <a:endParaRPr lang="ru-RU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44688"/>
            <a:ext cx="8229600" cy="38369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r>
              <a:rPr lang="ru-RU" dirty="0" smtClean="0"/>
              <a:t>кратностей ветвления</a:t>
            </a:r>
            <a:r>
              <a:rPr lang="en-US" dirty="0" smtClean="0"/>
              <a:t> </a:t>
            </a:r>
            <a:r>
              <a:rPr lang="ru-RU" dirty="0" smtClean="0"/>
              <a:t>передачи движения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.  Если существует </a:t>
            </a:r>
            <a:r>
              <a:rPr lang="ru-RU" dirty="0" smtClean="0"/>
              <a:t>такое          </a:t>
            </a:r>
            <a:r>
              <a:rPr lang="ru-RU" dirty="0"/>
              <a:t>, что для всех  </a:t>
            </a:r>
            <a:r>
              <a:rPr lang="en-US" dirty="0" smtClean="0"/>
              <a:t>   					</a:t>
            </a:r>
            <a:r>
              <a:rPr lang="ru-RU" dirty="0" smtClean="0"/>
              <a:t>для </a:t>
            </a:r>
            <a:r>
              <a:rPr lang="ru-RU" dirty="0"/>
              <a:t>положения  </a:t>
            </a:r>
            <a:r>
              <a:rPr lang="en-US" dirty="0" smtClean="0"/>
              <a:t>p(t)</a:t>
            </a:r>
            <a:r>
              <a:rPr lang="ru-RU" dirty="0" smtClean="0"/>
              <a:t>  шарнира</a:t>
            </a:r>
            <a:r>
              <a:rPr lang="en-US" dirty="0" smtClean="0"/>
              <a:t> p</a:t>
            </a:r>
            <a:r>
              <a:rPr lang="ru-RU" dirty="0" smtClean="0"/>
              <a:t>   </a:t>
            </a:r>
            <a:r>
              <a:rPr lang="ru-RU" dirty="0"/>
              <a:t>имеется ровно </a:t>
            </a:r>
            <a:r>
              <a:rPr lang="en-US" dirty="0" smtClean="0"/>
              <a:t> n</a:t>
            </a:r>
            <a:r>
              <a:rPr lang="ru-RU" dirty="0" smtClean="0"/>
              <a:t> </a:t>
            </a:r>
            <a:r>
              <a:rPr lang="ru-RU" dirty="0"/>
              <a:t>попарно не совпадающих положений  соединённого с ним рычагом постоянной (у нас единичной) длины шарнира </a:t>
            </a:r>
            <a:r>
              <a:rPr lang="en-US" dirty="0" smtClean="0"/>
              <a:t>q: 					</a:t>
            </a:r>
            <a:r>
              <a:rPr lang="ru-RU" dirty="0" smtClean="0"/>
              <a:t>, </a:t>
            </a:r>
            <a:r>
              <a:rPr lang="ru-RU" dirty="0"/>
              <a:t>то правая кратность  </a:t>
            </a:r>
            <a:r>
              <a:rPr lang="en-US" dirty="0" smtClean="0"/>
              <a:t>        </a:t>
            </a:r>
            <a:r>
              <a:rPr lang="ru-RU" dirty="0" smtClean="0"/>
              <a:t>ветвления </a:t>
            </a:r>
            <a:r>
              <a:rPr lang="ru-RU" dirty="0"/>
              <a:t>передачи движения от шарнира </a:t>
            </a:r>
            <a:r>
              <a:rPr lang="en-US" dirty="0" smtClean="0"/>
              <a:t> p </a:t>
            </a:r>
            <a:r>
              <a:rPr lang="ru-RU" dirty="0"/>
              <a:t>к шарниру  </a:t>
            </a:r>
            <a:r>
              <a:rPr lang="en-US" dirty="0" smtClean="0"/>
              <a:t>q </a:t>
            </a:r>
            <a:r>
              <a:rPr lang="ru-RU" dirty="0" smtClean="0"/>
              <a:t>в </a:t>
            </a:r>
            <a:r>
              <a:rPr lang="ru-RU" dirty="0"/>
              <a:t>исходном положении равна </a:t>
            </a:r>
            <a:r>
              <a:rPr lang="en-US" dirty="0" smtClean="0"/>
              <a:t> n</a:t>
            </a:r>
            <a:r>
              <a:rPr lang="ru-RU" dirty="0" smtClean="0"/>
              <a:t>.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713286" y="1713693"/>
          <a:ext cx="858846" cy="429423"/>
        </p:xfrm>
        <a:graphic>
          <a:graphicData uri="http://schemas.openxmlformats.org/presentationml/2006/ole">
            <p:oleObj spid="_x0000_s138242" name="Формула" r:id="rId3" imgW="355320" imgH="17748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882847" y="2163088"/>
          <a:ext cx="1474575" cy="480094"/>
        </p:xfrm>
        <a:graphic>
          <a:graphicData uri="http://schemas.openxmlformats.org/presentationml/2006/ole">
            <p:oleObj spid="_x0000_s138243" name="Формула" r:id="rId4" imgW="545760" imgH="17748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928926" y="4000504"/>
          <a:ext cx="1928826" cy="655073"/>
        </p:xfrm>
        <a:graphic>
          <a:graphicData uri="http://schemas.openxmlformats.org/presentationml/2006/ole">
            <p:oleObj spid="_x0000_s138244" name="Формула" r:id="rId5" imgW="672840" imgH="22860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700323" y="4492631"/>
          <a:ext cx="657231" cy="730257"/>
        </p:xfrm>
        <a:graphic>
          <a:graphicData uri="http://schemas.openxmlformats.org/presentationml/2006/ole">
            <p:oleObj spid="_x0000_s138245" name="Формула" r:id="rId6" imgW="2286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Простой пример</a:t>
            </a:r>
            <a:endParaRPr lang="ru-RU" dirty="0"/>
          </a:p>
        </p:txBody>
      </p:sp>
      <p:pic>
        <p:nvPicPr>
          <p:cNvPr id="4" name="Содержимое 3" descr="ris10.ep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2771" y="2174927"/>
            <a:ext cx="3015282" cy="33733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Плоский шарнирно-рычажный механизм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«Плоским </a:t>
            </a:r>
            <a:r>
              <a:rPr lang="ru-RU" dirty="0"/>
              <a:t>шарнирным механизмом называется всякая</a:t>
            </a:r>
            <a:r>
              <a:rPr lang="ru-RU" dirty="0" smtClean="0"/>
              <a:t> </a:t>
            </a:r>
            <a:r>
              <a:rPr lang="ru-RU" dirty="0"/>
              <a:t>плоская система жестких стержней, частично соединенных</a:t>
            </a:r>
            <a:r>
              <a:rPr lang="ru-RU" dirty="0" smtClean="0"/>
              <a:t> </a:t>
            </a:r>
            <a:r>
              <a:rPr lang="ru-RU" dirty="0"/>
              <a:t>между собой или скрепленных с неподвижными точками</a:t>
            </a:r>
            <a:r>
              <a:rPr lang="ru-RU" dirty="0" smtClean="0"/>
              <a:t> </a:t>
            </a:r>
            <a:r>
              <a:rPr lang="ru-RU" dirty="0"/>
              <a:t>плоскости, вокруг которых они могут вращаться, так что вся</a:t>
            </a:r>
            <a:r>
              <a:rPr lang="ru-RU" dirty="0" smtClean="0"/>
              <a:t> </a:t>
            </a:r>
            <a:r>
              <a:rPr lang="ru-RU" dirty="0"/>
              <a:t>система еще сохраняет подвижность в ее </a:t>
            </a:r>
            <a:r>
              <a:rPr lang="ru-RU" dirty="0" smtClean="0"/>
              <a:t>плоскости.» (Д. Гильберт)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Скрытное ветвление </a:t>
            </a:r>
            <a:r>
              <a:rPr lang="ru-RU" dirty="0" smtClean="0"/>
              <a:t>при </a:t>
            </a:r>
            <a:r>
              <a:rPr lang="en-US" dirty="0"/>
              <a:t>p</a:t>
            </a:r>
            <a:r>
              <a:rPr lang="ru-RU" dirty="0" smtClean="0"/>
              <a:t>(0)</a:t>
            </a:r>
            <a:r>
              <a:rPr lang="en-US" dirty="0" smtClean="0"/>
              <a:t>q(0)</a:t>
            </a:r>
            <a:r>
              <a:rPr lang="ru-RU" dirty="0" smtClean="0"/>
              <a:t> нормальном к кривым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Движение </a:t>
            </a:r>
            <a:r>
              <a:rPr lang="en-US" dirty="0" smtClean="0"/>
              <a:t>p(t)=(t, 2   ), q(u)=(u,1)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857620" y="1571612"/>
          <a:ext cx="428628" cy="571504"/>
        </p:xfrm>
        <a:graphic>
          <a:graphicData uri="http://schemas.openxmlformats.org/presentationml/2006/ole">
            <p:oleObj spid="_x0000_s93186" name="Формула" r:id="rId3" imgW="152280" imgH="203040" progId="Equation.3">
              <p:embed/>
            </p:oleObj>
          </a:graphicData>
        </a:graphic>
      </p:graphicFrame>
      <p:pic>
        <p:nvPicPr>
          <p:cNvPr id="6" name="Рисунок 5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13950" t="18552" r="16718" b="11669"/>
          <a:stretch/>
        </p:blipFill>
        <p:spPr bwMode="auto">
          <a:xfrm>
            <a:off x="3143240" y="2156460"/>
            <a:ext cx="2857520" cy="39871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Ветвление при </a:t>
            </a:r>
            <a:r>
              <a:rPr lang="en-US" dirty="0" smtClean="0"/>
              <a:t>p</a:t>
            </a:r>
            <a:r>
              <a:rPr lang="ru-RU" dirty="0" smtClean="0"/>
              <a:t>(0)</a:t>
            </a:r>
            <a:r>
              <a:rPr lang="en-US" dirty="0" smtClean="0"/>
              <a:t>q(0)</a:t>
            </a:r>
            <a:r>
              <a:rPr lang="ru-RU" dirty="0" smtClean="0"/>
              <a:t> нормальном к кривым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6425" cy="4522788"/>
          </a:xfrm>
        </p:spPr>
        <p:txBody>
          <a:bodyPr/>
          <a:lstStyle/>
          <a:p>
            <a:r>
              <a:rPr lang="ru-RU" dirty="0" smtClean="0"/>
              <a:t>Движение</a:t>
            </a:r>
            <a:r>
              <a:rPr lang="en-US" dirty="0" smtClean="0"/>
              <a:t>                                        q(u)=(u,1).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000364" y="1357298"/>
          <a:ext cx="2214578" cy="1160017"/>
        </p:xfrm>
        <a:graphic>
          <a:graphicData uri="http://schemas.openxmlformats.org/presentationml/2006/ole">
            <p:oleObj spid="_x0000_s94210" name="Формула" r:id="rId3" imgW="799920" imgH="419040" progId="Equation.3">
              <p:embed/>
            </p:oleObj>
          </a:graphicData>
        </a:graphic>
      </p:graphicFrame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714612" y="2571744"/>
            <a:ext cx="3786214" cy="400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Ветвление при </a:t>
            </a:r>
            <a:r>
              <a:rPr lang="en-US" dirty="0" smtClean="0"/>
              <a:t>p</a:t>
            </a:r>
            <a:r>
              <a:rPr lang="ru-RU" dirty="0" smtClean="0"/>
              <a:t>(0)</a:t>
            </a:r>
            <a:r>
              <a:rPr lang="en-US" dirty="0" smtClean="0"/>
              <a:t>q(0)</a:t>
            </a:r>
            <a:r>
              <a:rPr lang="ru-RU" dirty="0" smtClean="0"/>
              <a:t> нормальном к кривым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Движение</a:t>
            </a:r>
            <a:r>
              <a:rPr lang="en-US" dirty="0" smtClean="0"/>
              <a:t>                                             q(u)=(u,1).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857488" y="1417852"/>
          <a:ext cx="2786082" cy="1094534"/>
        </p:xfrm>
        <a:graphic>
          <a:graphicData uri="http://schemas.openxmlformats.org/presentationml/2006/ole">
            <p:oleObj spid="_x0000_s95233" name="Формула" r:id="rId3" imgW="1066680" imgH="419040" progId="Equation.3">
              <p:embed/>
            </p:oleObj>
          </a:graphicData>
        </a:graphic>
      </p:graphicFrame>
      <p:pic>
        <p:nvPicPr>
          <p:cNvPr id="5" name="Рисунок 4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2817" t="20067" r="2817" b="30372"/>
          <a:stretch/>
        </p:blipFill>
        <p:spPr bwMode="auto">
          <a:xfrm>
            <a:off x="2786050" y="2571744"/>
            <a:ext cx="3286148" cy="39290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Разнородность односторонних кратностей </a:t>
            </a:r>
            <a:r>
              <a:rPr lang="ru-RU" sz="3200" b="1" dirty="0" smtClean="0"/>
              <a:t>ветвления передачи движения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последнем примере правая кратность  ветвления передачи движения от </a:t>
            </a:r>
            <a:r>
              <a:rPr lang="ru-RU" dirty="0" smtClean="0"/>
              <a:t>шарнира</a:t>
            </a:r>
            <a:r>
              <a:rPr lang="en-US" dirty="0" smtClean="0"/>
              <a:t> q</a:t>
            </a:r>
            <a:r>
              <a:rPr lang="ru-RU" dirty="0" smtClean="0"/>
              <a:t>     </a:t>
            </a:r>
            <a:r>
              <a:rPr lang="ru-RU" dirty="0"/>
              <a:t>к шарниру  </a:t>
            </a:r>
            <a:r>
              <a:rPr lang="en-US" dirty="0" smtClean="0"/>
              <a:t>p</a:t>
            </a:r>
            <a:r>
              <a:rPr lang="ru-RU" dirty="0" smtClean="0"/>
              <a:t>  </a:t>
            </a:r>
            <a:r>
              <a:rPr lang="ru-RU" dirty="0"/>
              <a:t>равна трём, а левая  равна единице. Кратности же ветвления передачи движения от шарнира </a:t>
            </a:r>
            <a:r>
              <a:rPr lang="en-US" dirty="0" smtClean="0"/>
              <a:t>p</a:t>
            </a:r>
            <a:r>
              <a:rPr lang="ru-RU" dirty="0" smtClean="0"/>
              <a:t> </a:t>
            </a:r>
            <a:r>
              <a:rPr lang="ru-RU" dirty="0"/>
              <a:t>к шарниру  </a:t>
            </a:r>
            <a:r>
              <a:rPr lang="en-US" dirty="0" smtClean="0"/>
              <a:t>q </a:t>
            </a:r>
            <a:r>
              <a:rPr lang="ru-RU" dirty="0" smtClean="0"/>
              <a:t>совпадают</a:t>
            </a:r>
            <a:r>
              <a:rPr lang="en-US" dirty="0" smtClean="0"/>
              <a:t> </a:t>
            </a:r>
            <a:r>
              <a:rPr lang="ru-RU" dirty="0" smtClean="0"/>
              <a:t>и равны 2.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</a:t>
            </a:r>
            <a:r>
              <a:rPr lang="ru-RU" dirty="0" smtClean="0"/>
              <a:t>еорем</a:t>
            </a:r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Используя метод диаграмм Ньютона для решения уравнения </a:t>
            </a:r>
            <a:r>
              <a:rPr lang="en-US" dirty="0" smtClean="0"/>
              <a:t> 								</a:t>
            </a:r>
            <a:r>
              <a:rPr lang="ru-RU" dirty="0" smtClean="0"/>
              <a:t>можно доказать следующее:</a:t>
            </a:r>
          </a:p>
          <a:p>
            <a:r>
              <a:rPr lang="ru-RU" dirty="0" smtClean="0"/>
              <a:t>Теорема. </a:t>
            </a:r>
            <a:r>
              <a:rPr lang="ru-RU" i="1" dirty="0" smtClean="0"/>
              <a:t>Односторонняя кратность ветвления передачи движения в </a:t>
            </a:r>
            <a:r>
              <a:rPr lang="ru-RU" i="1" dirty="0" smtClean="0"/>
              <a:t>случае аналитических в начальных точках кривых  </a:t>
            </a:r>
            <a:r>
              <a:rPr lang="en-US" i="1" dirty="0" smtClean="0"/>
              <a:t>        </a:t>
            </a:r>
            <a:r>
              <a:rPr lang="ru-RU" i="1" dirty="0" smtClean="0"/>
              <a:t>и</a:t>
            </a:r>
            <a:r>
              <a:rPr lang="en-US" i="1" dirty="0" smtClean="0"/>
              <a:t>           </a:t>
            </a:r>
            <a:r>
              <a:rPr lang="ru-RU" i="1" dirty="0" smtClean="0"/>
              <a:t>не </a:t>
            </a:r>
            <a:r>
              <a:rPr lang="ru-RU" i="1" dirty="0" smtClean="0"/>
              <a:t>превосходит трёх.</a:t>
            </a:r>
            <a:endParaRPr lang="ru-RU" i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586195" y="2048657"/>
          <a:ext cx="3129077" cy="594525"/>
        </p:xfrm>
        <a:graphic>
          <a:graphicData uri="http://schemas.openxmlformats.org/presentationml/2006/ole">
            <p:oleObj spid="_x0000_s140290" name="Формула" r:id="rId3" imgW="1269720" imgH="2412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214546" y="4643446"/>
          <a:ext cx="676781" cy="714380"/>
        </p:xfrm>
        <a:graphic>
          <a:graphicData uri="http://schemas.openxmlformats.org/presentationml/2006/ole">
            <p:oleObj spid="_x0000_s140291" name="Формула" r:id="rId4" imgW="228600" imgH="2412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448050" y="4572000"/>
          <a:ext cx="638175" cy="714375"/>
        </p:xfrm>
        <a:graphic>
          <a:graphicData uri="http://schemas.openxmlformats.org/presentationml/2006/ole">
            <p:oleObj spid="_x0000_s140292" name="Формула" r:id="rId5" imgW="2156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Неаналитический случай</a:t>
            </a:r>
            <a:endParaRPr lang="ru-RU" dirty="0"/>
          </a:p>
        </p:txBody>
      </p:sp>
      <p:pic>
        <p:nvPicPr>
          <p:cNvPr id="4" name="Содержимое 3" descr="ris11.eps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3115" y="1798260"/>
            <a:ext cx="3454594" cy="412666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>
                <a:solidFill>
                  <a:srgbClr val="000000"/>
                </a:solidFill>
                <a:latin typeface="Calibri" pitchFamily="32" charset="0"/>
              </a:rPr>
              <a:t>Спасибо за внимание!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ts val="8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>
                <a:solidFill>
                  <a:srgbClr val="898989"/>
                </a:solidFill>
                <a:latin typeface="Calibri" pitchFamily="32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>
                <a:solidFill>
                  <a:srgbClr val="000000"/>
                </a:solidFill>
                <a:latin typeface="Calibri" pitchFamily="32" charset="0"/>
              </a:rPr>
              <a:t>Передача движения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03375"/>
            <a:ext cx="8229600" cy="4522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>
                <a:solidFill>
                  <a:srgbClr val="000000"/>
                </a:solidFill>
                <a:latin typeface="Calibri" pitchFamily="32" charset="0"/>
              </a:rPr>
              <a:t>Механизм с переменным числом степеней свободы 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1449388"/>
            <a:ext cx="4824412" cy="5216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128588"/>
            <a:ext cx="8229600" cy="1435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>
                <a:solidFill>
                  <a:srgbClr val="000000"/>
                </a:solidFill>
                <a:latin typeface="Calibri" pitchFamily="32" charset="0"/>
              </a:rPr>
              <a:t>Простейший пример рычажного отображения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3450" y="1600200"/>
            <a:ext cx="4735513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74638"/>
            <a:ext cx="8229600" cy="1146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12788" y="1557338"/>
            <a:ext cx="8431212" cy="47513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8138" indent="-338138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ru-RU" sz="2400">
                <a:solidFill>
                  <a:srgbClr val="000000"/>
                </a:solidFill>
                <a:latin typeface="Calibri" pitchFamily="34" charset="0"/>
              </a:rPr>
              <a:t>Конструкция состоит из рычагов (прямолинейных стержней), имеющих на концах шарниры, и соединённых между собой и с некоторыми точками плоскости этими шарнирами.</a:t>
            </a:r>
            <a:r>
              <a:rPr lang="de-DE" sz="2400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ru-RU" sz="2400">
                <a:solidFill>
                  <a:srgbClr val="000000"/>
                </a:solidFill>
                <a:latin typeface="Calibri" pitchFamily="34" charset="0"/>
              </a:rPr>
              <a:t>Шарниры могут быть двух сортов: свободные (кружочки) и  закреплённые (крестики).</a:t>
            </a:r>
            <a:r>
              <a:rPr lang="de-DE" sz="2400">
                <a:solidFill>
                  <a:srgbClr val="000000"/>
                </a:solidFill>
                <a:latin typeface="Calibri" pitchFamily="34" charset="0"/>
              </a:rPr>
              <a:t> </a:t>
            </a:r>
          </a:p>
          <a:p>
            <a:pPr marL="338138" indent="-338138" eaLnBrk="1" hangingPunct="1">
              <a:lnSpc>
                <a:spcPct val="80000"/>
              </a:lnSpc>
              <a:spcBef>
                <a:spcPts val="450"/>
              </a:spcBef>
              <a:buFont typeface="Arial" pitchFamily="34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ru-RU" sz="2400">
                <a:solidFill>
                  <a:srgbClr val="000000"/>
                </a:solidFill>
                <a:latin typeface="Calibri" pitchFamily="34" charset="0"/>
              </a:rPr>
              <a:t>Шарнир допускает все возможные вращения смежных ему рычагов в плоскости.</a:t>
            </a:r>
          </a:p>
          <a:p>
            <a:pPr marL="341313" indent="-338138" eaLnBrk="1" hangingPunct="1">
              <a:lnSpc>
                <a:spcPct val="80000"/>
              </a:lnSpc>
              <a:spcBef>
                <a:spcPts val="450"/>
              </a:spcBef>
              <a:buClrTx/>
              <a:buFontTx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ru-RU">
                <a:solidFill>
                  <a:srgbClr val="00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227763" y="5949950"/>
            <a:ext cx="792162" cy="358775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4416425"/>
            <a:ext cx="7654925" cy="1871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600">
                <a:solidFill>
                  <a:srgbClr val="000000"/>
                </a:solidFill>
                <a:latin typeface="Calibri" pitchFamily="32" charset="0"/>
              </a:rPr>
              <a:t>Подробнее ознакомиться с этим кругом вопросов можно по моей  книге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1916113"/>
            <a:ext cx="3433763" cy="45418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>
                <a:solidFill>
                  <a:srgbClr val="000000"/>
                </a:solidFill>
                <a:latin typeface="Calibri" pitchFamily="32" charset="0"/>
              </a:rPr>
              <a:t>Останавливающиеся шарниры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sz="3200">
                <a:solidFill>
                  <a:srgbClr val="000000"/>
                </a:solidFill>
                <a:latin typeface="Calibri" pitchFamily="32" charset="0"/>
              </a:rPr>
              <a:t>Механизмы класса </a:t>
            </a:r>
            <a:r>
              <a:rPr lang="en-US" sz="32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Q – </a:t>
            </a:r>
            <a:r>
              <a:rPr lang="ru-RU" sz="320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множество положений каждого свободного шарнира есть кривая.</a:t>
            </a:r>
          </a:p>
          <a:p>
            <a:pPr marL="339725" indent="-339725">
              <a:spcBef>
                <a:spcPts val="8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sz="320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Для механизма из класса </a:t>
            </a:r>
            <a:r>
              <a:rPr lang="en-US" sz="32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Q </a:t>
            </a:r>
            <a:r>
              <a:rPr lang="ru-RU" sz="3200">
                <a:solidFill>
                  <a:srgbClr val="000000"/>
                </a:solidFill>
                <a:latin typeface="Calibri" pitchFamily="32" charset="0"/>
                <a:cs typeface="Times New Roman" pitchFamily="16" charset="0"/>
              </a:rPr>
              <a:t>назовём шарнир останавливающимся, если возможно непрерывное движение механизма, когда он покоится.</a:t>
            </a:r>
            <a:r>
              <a:rPr lang="ru-RU" sz="3200" i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</a:p>
          <a:p>
            <a:pPr marL="341313" indent="-339725">
              <a:spcBef>
                <a:spcPts val="800"/>
              </a:spcBef>
              <a:buClr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ru-RU" sz="3200" i="1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Конфигурационное пространство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/>
              <a:t>    </a:t>
            </a:r>
            <a:r>
              <a:rPr lang="ru-RU" dirty="0" smtClean="0"/>
              <a:t>механизма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компонента связности положительной размерности множества решений полиномиальной системы уравнений  </a:t>
            </a:r>
            <a:endParaRPr lang="en-US" dirty="0" smtClean="0"/>
          </a:p>
          <a:p>
            <a:r>
              <a:rPr lang="ru-RU" dirty="0" smtClean="0"/>
              <a:t>                                                             ,</a:t>
            </a:r>
            <a:endParaRPr lang="en-US" dirty="0" smtClean="0"/>
          </a:p>
          <a:p>
            <a:r>
              <a:rPr lang="ru-RU" dirty="0" smtClean="0"/>
              <a:t>г</a:t>
            </a:r>
            <a:r>
              <a:rPr lang="ru-RU" dirty="0" smtClean="0"/>
              <a:t>де 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ru-RU" dirty="0" err="1" smtClean="0"/>
              <a:t>ый</a:t>
            </a:r>
            <a:r>
              <a:rPr lang="ru-RU" dirty="0" smtClean="0"/>
              <a:t> и </a:t>
            </a:r>
            <a:r>
              <a:rPr lang="en-US" dirty="0" smtClean="0"/>
              <a:t>j-</a:t>
            </a:r>
            <a:r>
              <a:rPr lang="ru-RU" dirty="0" err="1" smtClean="0"/>
              <a:t>ый</a:t>
            </a:r>
            <a:r>
              <a:rPr lang="ru-RU" dirty="0" smtClean="0"/>
              <a:t> шарниры связаны рычагом длины</a:t>
            </a:r>
            <a:r>
              <a:rPr lang="en-US" dirty="0" smtClean="0"/>
              <a:t>       </a:t>
            </a:r>
            <a:r>
              <a:rPr lang="ru-RU" dirty="0" smtClean="0"/>
              <a:t>.</a:t>
            </a:r>
            <a:r>
              <a:rPr lang="en-US" dirty="0" smtClean="0"/>
              <a:t>  </a:t>
            </a:r>
            <a:r>
              <a:rPr lang="ru-RU" dirty="0" smtClean="0"/>
              <a:t>  </a:t>
            </a:r>
            <a:r>
              <a:rPr lang="en-US" dirty="0" smtClean="0"/>
              <a:t>    -- </a:t>
            </a:r>
            <a:r>
              <a:rPr lang="ru-RU" dirty="0" smtClean="0"/>
              <a:t>число незакреплённых шарниров.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96527" y="3214686"/>
          <a:ext cx="5107817" cy="714380"/>
        </p:xfrm>
        <a:graphic>
          <a:graphicData uri="http://schemas.openxmlformats.org/presentationml/2006/ole">
            <p:oleObj spid="_x0000_s139266" name="Формула" r:id="rId3" imgW="1815840" imgH="2538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071670" y="3786190"/>
          <a:ext cx="627066" cy="1254132"/>
        </p:xfrm>
        <a:graphic>
          <a:graphicData uri="http://schemas.openxmlformats.org/presentationml/2006/ole">
            <p:oleObj spid="_x0000_s139267" name="Формула" r:id="rId4" imgW="126720" imgH="2538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57488" y="5143512"/>
          <a:ext cx="2895616" cy="904880"/>
        </p:xfrm>
        <a:graphic>
          <a:graphicData uri="http://schemas.openxmlformats.org/presentationml/2006/ole">
            <p:oleObj spid="_x0000_s139268" name="Формула" r:id="rId5" imgW="609480" imgH="19044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899195" y="4357694"/>
          <a:ext cx="590987" cy="500066"/>
        </p:xfrm>
        <a:graphic>
          <a:graphicData uri="http://schemas.openxmlformats.org/presentationml/2006/ole">
            <p:oleObj spid="_x0000_s139269" name="Формула" r:id="rId6" imgW="16488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Множества положений шарниров в плоскости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проекция конфигурационного пространства на плоскость положений шарнира. </a:t>
            </a:r>
            <a:br>
              <a:rPr lang="ru-RU" dirty="0" smtClean="0"/>
            </a:br>
            <a:r>
              <a:rPr lang="ru-RU" dirty="0" smtClean="0"/>
              <a:t>Для шарнирного механизма с одной степенью свободы множество положений шарнира есть связная часть алгебраической кривой либо точка.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>
                <a:solidFill>
                  <a:srgbClr val="000000"/>
                </a:solidFill>
                <a:latin typeface="Calibri" pitchFamily="34" charset="0"/>
              </a:rPr>
              <a:t>Конфигурационные пространства КШС и механизма и их проекции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44725" y="1600200"/>
            <a:ext cx="465455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400">
                <a:solidFill>
                  <a:srgbClr val="000000"/>
                </a:solidFill>
                <a:latin typeface="Calibri" pitchFamily="32" charset="0"/>
              </a:rPr>
              <a:t>«Теорема» Кемпе </a:t>
            </a:r>
            <a:br>
              <a:rPr lang="ru-RU" sz="4400">
                <a:solidFill>
                  <a:srgbClr val="000000"/>
                </a:solidFill>
                <a:latin typeface="Calibri" pitchFamily="32" charset="0"/>
              </a:rPr>
            </a:br>
            <a:r>
              <a:rPr lang="en-US" sz="2800">
                <a:solidFill>
                  <a:srgbClr val="000000"/>
                </a:solidFill>
                <a:latin typeface="Calibri" pitchFamily="32" charset="0"/>
              </a:rPr>
              <a:t>On a general method of describing plane curves of the n</a:t>
            </a:r>
            <a:r>
              <a:rPr lang="ru-RU" sz="2800">
                <a:solidFill>
                  <a:srgbClr val="000000"/>
                </a:solidFill>
                <a:latin typeface="Calibri" pitchFamily="32" charset="0"/>
              </a:rPr>
              <a:t>-</a:t>
            </a:r>
            <a:r>
              <a:rPr lang="en-US" sz="2400">
                <a:solidFill>
                  <a:srgbClr val="000000"/>
                </a:solidFill>
                <a:latin typeface="Calibri" pitchFamily="32" charset="0"/>
              </a:rPr>
              <a:t>th</a:t>
            </a:r>
            <a:r>
              <a:rPr lang="en-US" sz="2800">
                <a:solidFill>
                  <a:srgbClr val="000000"/>
                </a:solidFill>
                <a:latin typeface="Calibri" pitchFamily="32" charset="0"/>
              </a:rPr>
              <a:t> degree by Linkwork </a:t>
            </a:r>
            <a:r>
              <a:rPr lang="ru-RU" sz="2800">
                <a:solidFill>
                  <a:srgbClr val="000000"/>
                </a:solidFill>
                <a:latin typeface="Calibri" pitchFamily="32" charset="0"/>
              </a:rPr>
              <a:t>(</a:t>
            </a:r>
            <a:r>
              <a:rPr lang="en-US" sz="2800">
                <a:solidFill>
                  <a:srgbClr val="000000"/>
                </a:solidFill>
                <a:latin typeface="Calibri" pitchFamily="32" charset="0"/>
              </a:rPr>
              <a:t>1876</a:t>
            </a:r>
            <a:r>
              <a:rPr lang="ru-RU" sz="2800">
                <a:solidFill>
                  <a:srgbClr val="000000"/>
                </a:solidFill>
                <a:latin typeface="Calibri" pitchFamily="32" charset="0"/>
              </a:rPr>
              <a:t>)</a:t>
            </a: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0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sz="4000" i="1">
                <a:solidFill>
                  <a:srgbClr val="000000"/>
                </a:solidFill>
                <a:latin typeface="Calibri" pitchFamily="32" charset="0"/>
              </a:rPr>
              <a:t>Всякий достаточно малый кусок произвольной плоской алгебраической кривой представляет собой множество положений шарнира плоского шарнирного механизма.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Уточнённая формулировка теоремы Кемпе</a:t>
            </a:r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630" t="-1752" r="-1852"/>
            </a:stretch>
          </a:blipFill>
          <a:extLst/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414367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Составной механизм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Рассмотрим построение из двух, обладающих одной степенью свободы механизмов  </a:t>
            </a:r>
            <a:r>
              <a:rPr lang="en-US" dirty="0" smtClean="0"/>
              <a:t>      </a:t>
            </a:r>
            <a:r>
              <a:rPr lang="ru-RU" dirty="0" smtClean="0"/>
              <a:t>и </a:t>
            </a:r>
            <a:r>
              <a:rPr lang="en-US" dirty="0" smtClean="0"/>
              <a:t>                </a:t>
            </a:r>
            <a:r>
              <a:rPr lang="ru-RU" dirty="0" smtClean="0"/>
              <a:t>  </a:t>
            </a:r>
            <a:r>
              <a:rPr lang="en-US" dirty="0" smtClean="0"/>
              <a:t>     		</a:t>
            </a:r>
            <a:r>
              <a:rPr lang="ru-RU" dirty="0" smtClean="0"/>
              <a:t>механизма  </a:t>
            </a:r>
            <a:r>
              <a:rPr lang="en-US" dirty="0" smtClean="0"/>
              <a:t>         </a:t>
            </a:r>
            <a:r>
              <a:rPr lang="ru-RU" dirty="0" smtClean="0"/>
              <a:t>путём </a:t>
            </a:r>
            <a:r>
              <a:rPr lang="ru-RU" dirty="0"/>
              <a:t>соединения рычагом заданной длины их подвижных свободных шарниров </a:t>
            </a:r>
            <a:r>
              <a:rPr lang="ru-RU" dirty="0" smtClean="0"/>
              <a:t> </a:t>
            </a:r>
            <a:r>
              <a:rPr lang="ru-RU" dirty="0"/>
              <a:t> </a:t>
            </a:r>
            <a:r>
              <a:rPr lang="en-US" dirty="0" smtClean="0"/>
              <a:t>          </a:t>
            </a:r>
            <a:r>
              <a:rPr lang="ru-RU" dirty="0" smtClean="0"/>
              <a:t> </a:t>
            </a:r>
            <a:r>
              <a:rPr lang="ru-RU" dirty="0"/>
              <a:t>и  </a:t>
            </a:r>
            <a:r>
              <a:rPr lang="ru-RU" dirty="0" smtClean="0"/>
              <a:t>               . </a:t>
            </a:r>
            <a:r>
              <a:rPr lang="en-US" dirty="0" smtClean="0"/>
              <a:t> </a:t>
            </a:r>
            <a:r>
              <a:rPr lang="ru-RU" dirty="0" smtClean="0"/>
              <a:t>Пусть шарнир </a:t>
            </a:r>
            <a:r>
              <a:rPr lang="en-US" dirty="0" smtClean="0"/>
              <a:t>p </a:t>
            </a:r>
            <a:r>
              <a:rPr lang="ru-RU" dirty="0" smtClean="0"/>
              <a:t>движется по кривой       , а </a:t>
            </a:r>
            <a:endParaRPr lang="en-US" dirty="0" smtClean="0"/>
          </a:p>
          <a:p>
            <a:r>
              <a:rPr lang="ru-RU" dirty="0" smtClean="0"/>
              <a:t>    шарнир  </a:t>
            </a:r>
            <a:r>
              <a:rPr lang="en-US" dirty="0" smtClean="0"/>
              <a:t>q </a:t>
            </a:r>
            <a:r>
              <a:rPr lang="ru-RU" dirty="0" smtClean="0"/>
              <a:t>движется по кривой         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643834" y="2071678"/>
          <a:ext cx="741362" cy="573088"/>
        </p:xfrm>
        <a:graphic>
          <a:graphicData uri="http://schemas.openxmlformats.org/presentationml/2006/ole">
            <p:oleObj spid="_x0000_s90114" name="Формула" r:id="rId3" imgW="279360" imgH="21564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357950" y="3571876"/>
          <a:ext cx="1381125" cy="573088"/>
        </p:xfrm>
        <a:graphic>
          <a:graphicData uri="http://schemas.openxmlformats.org/presentationml/2006/ole">
            <p:oleObj spid="_x0000_s90115" name="Формула" r:id="rId4" imgW="520560" imgH="21564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14348" y="2571744"/>
          <a:ext cx="774700" cy="573088"/>
        </p:xfrm>
        <a:graphic>
          <a:graphicData uri="http://schemas.openxmlformats.org/presentationml/2006/ole">
            <p:oleObj spid="_x0000_s90117" name="Формула" r:id="rId5" imgW="291960" imgH="2156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635375" y="2638425"/>
          <a:ext cx="504825" cy="438150"/>
        </p:xfrm>
        <a:graphic>
          <a:graphicData uri="http://schemas.openxmlformats.org/presentationml/2006/ole">
            <p:oleObj spid="_x0000_s90119" name="Формула" r:id="rId6" imgW="190440" imgH="16488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714876" y="3571876"/>
          <a:ext cx="1312862" cy="573087"/>
        </p:xfrm>
        <a:graphic>
          <a:graphicData uri="http://schemas.openxmlformats.org/presentationml/2006/ole">
            <p:oleObj spid="_x0000_s90120" name="Формула" r:id="rId7" imgW="495000" imgH="21564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7286644" y="4000504"/>
          <a:ext cx="639762" cy="573087"/>
        </p:xfrm>
        <a:graphic>
          <a:graphicData uri="http://schemas.openxmlformats.org/presentationml/2006/ole">
            <p:oleObj spid="_x0000_s90121" name="Формула" r:id="rId8" imgW="241200" imgH="21564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6429388" y="4572008"/>
          <a:ext cx="708025" cy="573088"/>
        </p:xfrm>
        <a:graphic>
          <a:graphicData uri="http://schemas.openxmlformats.org/presentationml/2006/ole">
            <p:oleObj spid="_x0000_s90122" name="Формула" r:id="rId9" imgW="2664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16591</TotalTime>
  <Words>617</Words>
  <PresentationFormat>Экран (4:3)</PresentationFormat>
  <Paragraphs>74</Paragraphs>
  <Slides>31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Тема Office</vt:lpstr>
      <vt:lpstr>Тема Office</vt:lpstr>
      <vt:lpstr>Формула</vt:lpstr>
      <vt:lpstr>Microsoft Equation 3.0</vt:lpstr>
      <vt:lpstr>Слайд 1</vt:lpstr>
      <vt:lpstr>Плоский шарнирно-рычажный механизм</vt:lpstr>
      <vt:lpstr>Слайд 3</vt:lpstr>
      <vt:lpstr>Конфигурационное пространство  M    механизма</vt:lpstr>
      <vt:lpstr>Множества положений шарниров в плоскости</vt:lpstr>
      <vt:lpstr>Слайд 6</vt:lpstr>
      <vt:lpstr>Слайд 7</vt:lpstr>
      <vt:lpstr>Уточнённая формулировка теоремы Кемпе</vt:lpstr>
      <vt:lpstr>Составной механизм</vt:lpstr>
      <vt:lpstr>Слайд 10</vt:lpstr>
      <vt:lpstr>Передача движения между смежными шарнирами</vt:lpstr>
      <vt:lpstr>Как происходит ветвление движения </vt:lpstr>
      <vt:lpstr>Однозначность и ветвление передачи движения.</vt:lpstr>
      <vt:lpstr>Однозначность передачи движения</vt:lpstr>
      <vt:lpstr>Однозначность зависит от направления от p к q или от q к p </vt:lpstr>
      <vt:lpstr>Зависимость однозначности от направления передачи движения</vt:lpstr>
      <vt:lpstr>Ещё способ ветвления (скрытное ветвление передачи движения)</vt:lpstr>
      <vt:lpstr>Определение кратностей ветвления передачи движения</vt:lpstr>
      <vt:lpstr>Простой пример</vt:lpstr>
      <vt:lpstr>Скрытное ветвление при p(0)q(0) нормальном к кривым </vt:lpstr>
      <vt:lpstr>Ветвление при p(0)q(0) нормальном к кривым </vt:lpstr>
      <vt:lpstr>Ветвление при p(0)q(0) нормальном к кривым </vt:lpstr>
      <vt:lpstr>Разнородность односторонних кратностей ветвления передачи движения</vt:lpstr>
      <vt:lpstr>Теорема</vt:lpstr>
      <vt:lpstr>Неаналитический случай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ЖЁСТКОСТЬ И ИЗГИБАЕМОСТЬ МНОГОГРАННИКОВ И ШАРНИРНЫХ КОНСТРУКЦИЙ</dc:title>
  <dc:creator>ABC</dc:creator>
  <cp:lastModifiedBy>Михаил Ковалёв</cp:lastModifiedBy>
  <cp:revision>369</cp:revision>
  <cp:lastPrinted>1601-01-01T00:00:00Z</cp:lastPrinted>
  <dcterms:created xsi:type="dcterms:W3CDTF">2014-11-04T17:04:22Z</dcterms:created>
  <dcterms:modified xsi:type="dcterms:W3CDTF">2024-11-20T15:12:42Z</dcterms:modified>
</cp:coreProperties>
</file>